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3" r:id="rId1"/>
  </p:sldMasterIdLst>
  <p:notesMasterIdLst>
    <p:notesMasterId r:id="rId28"/>
  </p:notesMasterIdLst>
  <p:handoutMasterIdLst>
    <p:handoutMasterId r:id="rId29"/>
  </p:handoutMasterIdLst>
  <p:sldIdLst>
    <p:sldId id="300" r:id="rId2"/>
    <p:sldId id="328" r:id="rId3"/>
    <p:sldId id="313" r:id="rId4"/>
    <p:sldId id="304" r:id="rId5"/>
    <p:sldId id="323" r:id="rId6"/>
    <p:sldId id="327" r:id="rId7"/>
    <p:sldId id="329" r:id="rId8"/>
    <p:sldId id="319" r:id="rId9"/>
    <p:sldId id="320" r:id="rId10"/>
    <p:sldId id="310" r:id="rId11"/>
    <p:sldId id="311" r:id="rId12"/>
    <p:sldId id="308" r:id="rId13"/>
    <p:sldId id="324" r:id="rId14"/>
    <p:sldId id="274" r:id="rId15"/>
    <p:sldId id="326" r:id="rId16"/>
    <p:sldId id="294" r:id="rId17"/>
    <p:sldId id="286" r:id="rId18"/>
    <p:sldId id="287" r:id="rId19"/>
    <p:sldId id="289" r:id="rId20"/>
    <p:sldId id="292" r:id="rId21"/>
    <p:sldId id="293" r:id="rId22"/>
    <p:sldId id="295" r:id="rId23"/>
    <p:sldId id="332" r:id="rId24"/>
    <p:sldId id="330" r:id="rId25"/>
    <p:sldId id="331" r:id="rId26"/>
    <p:sldId id="305" r:id="rId27"/>
  </p:sldIdLst>
  <p:sldSz cx="9144000" cy="6858000" type="screen4x3"/>
  <p:notesSz cx="9926638" cy="14355763"/>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userDrawn="1">
          <p15:clr>
            <a:srgbClr val="A4A3A4"/>
          </p15:clr>
        </p15:guide>
        <p15:guide id="2" orient="horz" pos="3793">
          <p15:clr>
            <a:srgbClr val="A4A3A4"/>
          </p15:clr>
        </p15:guide>
        <p15:guide id="3" orient="horz" pos="186">
          <p15:clr>
            <a:srgbClr val="A4A3A4"/>
          </p15:clr>
        </p15:guide>
        <p15:guide id="4" pos="5498">
          <p15:clr>
            <a:srgbClr val="A4A3A4"/>
          </p15:clr>
        </p15:guide>
        <p15:guide id="5" pos="216" userDrawn="1">
          <p15:clr>
            <a:srgbClr val="A4A3A4"/>
          </p15:clr>
        </p15:guide>
        <p15:guide id="6" pos="2826">
          <p15:clr>
            <a:srgbClr val="A4A3A4"/>
          </p15:clr>
        </p15:guide>
        <p15:guide id="7" pos="29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7"/>
    <a:srgbClr val="66CCFF"/>
    <a:srgbClr val="5BCCE3"/>
    <a:srgbClr val="0099FF"/>
    <a:srgbClr val="33CCFF"/>
    <a:srgbClr val="8E96A4"/>
    <a:srgbClr val="AF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3" autoAdjust="0"/>
    <p:restoredTop sz="86018" autoAdjust="0"/>
  </p:normalViewPr>
  <p:slideViewPr>
    <p:cSldViewPr snapToGrid="0">
      <p:cViewPr varScale="1">
        <p:scale>
          <a:sx n="109" d="100"/>
          <a:sy n="109" d="100"/>
        </p:scale>
        <p:origin x="1434" y="114"/>
      </p:cViewPr>
      <p:guideLst>
        <p:guide orient="horz" pos="336"/>
        <p:guide orient="horz" pos="3793"/>
        <p:guide orient="horz" pos="186"/>
        <p:guide pos="5498"/>
        <p:guide pos="216"/>
        <p:guide pos="2826"/>
        <p:guide pos="293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6" rIns="138751" bIns="69376" rtlCol="0"/>
          <a:lstStyle>
            <a:lvl1pPr algn="l">
              <a:defRPr sz="1800"/>
            </a:lvl1pPr>
          </a:lstStyle>
          <a:p>
            <a:endParaRPr lang="en-GB" dirty="0"/>
          </a:p>
        </p:txBody>
      </p:sp>
      <p:sp>
        <p:nvSpPr>
          <p:cNvPr id="3" name="Date Placeholder 2"/>
          <p:cNvSpPr>
            <a:spLocks noGrp="1"/>
          </p:cNvSpPr>
          <p:nvPr>
            <p:ph type="dt" sz="quarter" idx="1"/>
          </p:nvPr>
        </p:nvSpPr>
        <p:spPr>
          <a:xfrm>
            <a:off x="5622798" y="0"/>
            <a:ext cx="4301543" cy="717788"/>
          </a:xfrm>
          <a:prstGeom prst="rect">
            <a:avLst/>
          </a:prstGeom>
        </p:spPr>
        <p:txBody>
          <a:bodyPr vert="horz" lIns="138751" tIns="69376" rIns="138751" bIns="69376" rtlCol="0"/>
          <a:lstStyle>
            <a:lvl1pPr algn="r">
              <a:defRPr sz="1800"/>
            </a:lvl1pPr>
          </a:lstStyle>
          <a:p>
            <a:fld id="{68DDC775-D96C-47F1-A7F6-3BB2D8E76A25}" type="datetimeFigureOut">
              <a:rPr lang="en-GB" smtClean="0"/>
              <a:t>30/11/2018</a:t>
            </a:fld>
            <a:endParaRPr lang="en-GB" dirty="0"/>
          </a:p>
        </p:txBody>
      </p:sp>
      <p:sp>
        <p:nvSpPr>
          <p:cNvPr id="4" name="Footer Placeholder 3"/>
          <p:cNvSpPr>
            <a:spLocks noGrp="1"/>
          </p:cNvSpPr>
          <p:nvPr>
            <p:ph type="ftr" sz="quarter" idx="2"/>
          </p:nvPr>
        </p:nvSpPr>
        <p:spPr>
          <a:xfrm>
            <a:off x="0" y="13635483"/>
            <a:ext cx="4301543" cy="717788"/>
          </a:xfrm>
          <a:prstGeom prst="rect">
            <a:avLst/>
          </a:prstGeom>
        </p:spPr>
        <p:txBody>
          <a:bodyPr vert="horz" lIns="138751" tIns="69376" rIns="138751" bIns="69376" rtlCol="0" anchor="b"/>
          <a:lstStyle>
            <a:lvl1pPr algn="l">
              <a:defRPr sz="1800"/>
            </a:lvl1pPr>
          </a:lstStyle>
          <a:p>
            <a:endParaRPr lang="en-GB" dirty="0"/>
          </a:p>
        </p:txBody>
      </p:sp>
      <p:sp>
        <p:nvSpPr>
          <p:cNvPr id="5" name="Slide Number Placeholder 4"/>
          <p:cNvSpPr>
            <a:spLocks noGrp="1"/>
          </p:cNvSpPr>
          <p:nvPr>
            <p:ph type="sldNum" sz="quarter" idx="3"/>
          </p:nvPr>
        </p:nvSpPr>
        <p:spPr>
          <a:xfrm>
            <a:off x="5622798" y="13635483"/>
            <a:ext cx="4301543" cy="717788"/>
          </a:xfrm>
          <a:prstGeom prst="rect">
            <a:avLst/>
          </a:prstGeom>
        </p:spPr>
        <p:txBody>
          <a:bodyPr vert="horz" lIns="138751" tIns="69376" rIns="138751" bIns="69376" rtlCol="0" anchor="b"/>
          <a:lstStyle>
            <a:lvl1pPr algn="r">
              <a:defRPr sz="1800"/>
            </a:lvl1pPr>
          </a:lstStyle>
          <a:p>
            <a:fld id="{D5083773-A06C-4709-B30E-A3920CD1815C}" type="slidenum">
              <a:rPr lang="en-GB" smtClean="0"/>
              <a:t>‹#›</a:t>
            </a:fld>
            <a:endParaRPr lang="en-GB" dirty="0"/>
          </a:p>
        </p:txBody>
      </p:sp>
    </p:spTree>
    <p:extLst>
      <p:ext uri="{BB962C8B-B14F-4D97-AF65-F5344CB8AC3E}">
        <p14:creationId xmlns:p14="http://schemas.microsoft.com/office/powerpoint/2010/main" val="3525182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6" rIns="138751" bIns="69376" rtlCol="0"/>
          <a:lstStyle>
            <a:lvl1pPr algn="l">
              <a:defRPr sz="1800"/>
            </a:lvl1pPr>
          </a:lstStyle>
          <a:p>
            <a:endParaRPr lang="en-GB" dirty="0"/>
          </a:p>
        </p:txBody>
      </p:sp>
      <p:sp>
        <p:nvSpPr>
          <p:cNvPr id="3" name="Date Placeholder 2"/>
          <p:cNvSpPr>
            <a:spLocks noGrp="1"/>
          </p:cNvSpPr>
          <p:nvPr>
            <p:ph type="dt" idx="1"/>
          </p:nvPr>
        </p:nvSpPr>
        <p:spPr>
          <a:xfrm>
            <a:off x="5622798" y="0"/>
            <a:ext cx="4301543" cy="717788"/>
          </a:xfrm>
          <a:prstGeom prst="rect">
            <a:avLst/>
          </a:prstGeom>
        </p:spPr>
        <p:txBody>
          <a:bodyPr vert="horz" lIns="138751" tIns="69376" rIns="138751" bIns="69376" rtlCol="0"/>
          <a:lstStyle>
            <a:lvl1pPr algn="r">
              <a:defRPr sz="1800"/>
            </a:lvl1pPr>
          </a:lstStyle>
          <a:p>
            <a:fld id="{A271B8D7-5601-426C-90BB-417F03FCEA1A}" type="datetimeFigureOut">
              <a:rPr lang="en-GB" smtClean="0"/>
              <a:t>30/11/2018</a:t>
            </a:fld>
            <a:endParaRPr lang="en-GB" dirty="0"/>
          </a:p>
        </p:txBody>
      </p:sp>
      <p:sp>
        <p:nvSpPr>
          <p:cNvPr id="4" name="Slide Image Placeholder 3"/>
          <p:cNvSpPr>
            <a:spLocks noGrp="1" noRot="1" noChangeAspect="1"/>
          </p:cNvSpPr>
          <p:nvPr>
            <p:ph type="sldImg" idx="2"/>
          </p:nvPr>
        </p:nvSpPr>
        <p:spPr>
          <a:xfrm>
            <a:off x="1374775" y="1076325"/>
            <a:ext cx="7177088" cy="5383213"/>
          </a:xfrm>
          <a:prstGeom prst="rect">
            <a:avLst/>
          </a:prstGeom>
          <a:noFill/>
          <a:ln w="12700">
            <a:solidFill>
              <a:prstClr val="black"/>
            </a:solidFill>
          </a:ln>
        </p:spPr>
        <p:txBody>
          <a:bodyPr vert="horz" lIns="138751" tIns="69376" rIns="138751" bIns="69376" rtlCol="0" anchor="ctr"/>
          <a:lstStyle/>
          <a:p>
            <a:endParaRPr lang="en-US" dirty="0"/>
          </a:p>
        </p:txBody>
      </p:sp>
      <p:sp>
        <p:nvSpPr>
          <p:cNvPr id="5" name="Notes Placeholder 4"/>
          <p:cNvSpPr>
            <a:spLocks noGrp="1"/>
          </p:cNvSpPr>
          <p:nvPr>
            <p:ph type="body" sz="quarter" idx="3"/>
          </p:nvPr>
        </p:nvSpPr>
        <p:spPr>
          <a:xfrm>
            <a:off x="992664" y="6818988"/>
            <a:ext cx="7941310" cy="6460093"/>
          </a:xfrm>
          <a:prstGeom prst="rect">
            <a:avLst/>
          </a:prstGeom>
        </p:spPr>
        <p:txBody>
          <a:bodyPr vert="horz" lIns="138751" tIns="69376" rIns="138751" bIns="69376"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13635483"/>
            <a:ext cx="4301543" cy="717788"/>
          </a:xfrm>
          <a:prstGeom prst="rect">
            <a:avLst/>
          </a:prstGeom>
        </p:spPr>
        <p:txBody>
          <a:bodyPr vert="horz" lIns="138751" tIns="69376" rIns="138751" bIns="69376" rtlCol="0" anchor="b"/>
          <a:lstStyle>
            <a:lvl1pPr algn="l">
              <a:defRPr sz="1800"/>
            </a:lvl1pPr>
          </a:lstStyle>
          <a:p>
            <a:endParaRPr lang="en-GB" dirty="0"/>
          </a:p>
        </p:txBody>
      </p:sp>
      <p:sp>
        <p:nvSpPr>
          <p:cNvPr id="7" name="Slide Number Placeholder 6"/>
          <p:cNvSpPr>
            <a:spLocks noGrp="1"/>
          </p:cNvSpPr>
          <p:nvPr>
            <p:ph type="sldNum" sz="quarter" idx="5"/>
          </p:nvPr>
        </p:nvSpPr>
        <p:spPr>
          <a:xfrm>
            <a:off x="5622798" y="13635483"/>
            <a:ext cx="4301543" cy="717788"/>
          </a:xfrm>
          <a:prstGeom prst="rect">
            <a:avLst/>
          </a:prstGeom>
        </p:spPr>
        <p:txBody>
          <a:bodyPr vert="horz" lIns="138751" tIns="69376" rIns="138751" bIns="69376" rtlCol="0" anchor="b"/>
          <a:lstStyle>
            <a:lvl1pPr algn="r">
              <a:defRPr sz="1800"/>
            </a:lvl1pPr>
          </a:lstStyle>
          <a:p>
            <a:fld id="{95EEA1EF-E049-411F-95E8-50B58FEF4D87}" type="slidenum">
              <a:rPr lang="en-GB" smtClean="0"/>
              <a:t>‹#›</a:t>
            </a:fld>
            <a:endParaRPr lang="en-GB" dirty="0"/>
          </a:p>
        </p:txBody>
      </p:sp>
    </p:spTree>
    <p:extLst>
      <p:ext uri="{BB962C8B-B14F-4D97-AF65-F5344CB8AC3E}">
        <p14:creationId xmlns:p14="http://schemas.microsoft.com/office/powerpoint/2010/main" val="31195328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a:t>
            </a:fld>
            <a:endParaRPr lang="en-GB" dirty="0"/>
          </a:p>
        </p:txBody>
      </p:sp>
    </p:spTree>
    <p:extLst>
      <p:ext uri="{BB962C8B-B14F-4D97-AF65-F5344CB8AC3E}">
        <p14:creationId xmlns:p14="http://schemas.microsoft.com/office/powerpoint/2010/main" val="268339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8</a:t>
            </a:fld>
            <a:endParaRPr lang="en-GB" dirty="0"/>
          </a:p>
        </p:txBody>
      </p:sp>
    </p:spTree>
    <p:extLst>
      <p:ext uri="{BB962C8B-B14F-4D97-AF65-F5344CB8AC3E}">
        <p14:creationId xmlns:p14="http://schemas.microsoft.com/office/powerpoint/2010/main" val="263924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9</a:t>
            </a:fld>
            <a:endParaRPr lang="en-GB" dirty="0"/>
          </a:p>
        </p:txBody>
      </p:sp>
    </p:spTree>
    <p:extLst>
      <p:ext uri="{BB962C8B-B14F-4D97-AF65-F5344CB8AC3E}">
        <p14:creationId xmlns:p14="http://schemas.microsoft.com/office/powerpoint/2010/main" val="408711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12</a:t>
            </a:fld>
            <a:endParaRPr lang="en-GB" dirty="0"/>
          </a:p>
        </p:txBody>
      </p:sp>
    </p:spTree>
    <p:extLst>
      <p:ext uri="{BB962C8B-B14F-4D97-AF65-F5344CB8AC3E}">
        <p14:creationId xmlns:p14="http://schemas.microsoft.com/office/powerpoint/2010/main" val="200035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15</a:t>
            </a:fld>
            <a:endParaRPr lang="en-GB" dirty="0"/>
          </a:p>
        </p:txBody>
      </p:sp>
    </p:spTree>
    <p:extLst>
      <p:ext uri="{BB962C8B-B14F-4D97-AF65-F5344CB8AC3E}">
        <p14:creationId xmlns:p14="http://schemas.microsoft.com/office/powerpoint/2010/main" val="1733049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0414" b="-40"/>
          <a:stretch/>
        </p:blipFill>
        <p:spPr bwMode="auto">
          <a:xfrm>
            <a:off x="-8021" y="1"/>
            <a:ext cx="9208168" cy="686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ckdrop single"/>
          <p:cNvSpPr>
            <a:spLocks noGrp="1"/>
          </p:cNvSpPr>
          <p:nvPr>
            <p:ph type="body" sz="quarter" idx="10" hasCustomPrompt="1"/>
          </p:nvPr>
        </p:nvSpPr>
        <p:spPr>
          <a:xfrm>
            <a:off x="0" y="0"/>
            <a:ext cx="9144000" cy="1159200"/>
          </a:xfrm>
          <a:blipFill>
            <a:blip r:embed="rId3"/>
            <a:stretch>
              <a:fillRect/>
            </a:stretch>
          </a:blipFill>
        </p:spPr>
        <p:txBody>
          <a:bodyPr/>
          <a:lstStyle>
            <a:lvl1pPr marL="0" indent="0">
              <a:buFontTx/>
              <a:buNone/>
              <a:defRPr sz="100"/>
            </a:lvl1pPr>
          </a:lstStyle>
          <a:p>
            <a:pPr lvl="0"/>
            <a:r>
              <a:rPr lang="en-GB" dirty="0"/>
              <a:t>.</a:t>
            </a:r>
          </a:p>
        </p:txBody>
      </p:sp>
      <p:sp>
        <p:nvSpPr>
          <p:cNvPr id="7" name="Logo top"/>
          <p:cNvSpPr>
            <a:spLocks noGrp="1"/>
          </p:cNvSpPr>
          <p:nvPr>
            <p:ph type="body" sz="quarter" idx="11" hasCustomPrompt="1"/>
          </p:nvPr>
        </p:nvSpPr>
        <p:spPr>
          <a:xfrm>
            <a:off x="6465600" y="381600"/>
            <a:ext cx="2289600" cy="586800"/>
          </a:xfrm>
          <a:blipFill>
            <a:blip r:embed="rId4"/>
            <a:stretch>
              <a:fillRect/>
            </a:stretch>
          </a:blipFill>
        </p:spPr>
        <p:txBody>
          <a:bodyPr/>
          <a:lstStyle>
            <a:lvl1pPr marL="0" indent="0">
              <a:buNone/>
              <a:defRPr sz="100"/>
            </a:lvl1pPr>
          </a:lstStyle>
          <a:p>
            <a:pPr lvl="0"/>
            <a:r>
              <a:rPr lang="en-GB" dirty="0"/>
              <a:t>.</a:t>
            </a:r>
          </a:p>
        </p:txBody>
      </p:sp>
      <p:sp>
        <p:nvSpPr>
          <p:cNvPr id="10" name="Title 7"/>
          <p:cNvSpPr>
            <a:spLocks noGrp="1"/>
          </p:cNvSpPr>
          <p:nvPr>
            <p:ph type="ctrTitle" hasCustomPrompt="1"/>
          </p:nvPr>
        </p:nvSpPr>
        <p:spPr>
          <a:xfrm>
            <a:off x="420687" y="1341438"/>
            <a:ext cx="8307388" cy="1157378"/>
          </a:xfrm>
        </p:spPr>
        <p:txBody>
          <a:bodyPr anchor="b" anchorCtr="0"/>
          <a:lstStyle/>
          <a:p>
            <a:r>
              <a:rPr lang="en-GB" dirty="0"/>
              <a:t>Click to insert Presentation title in</a:t>
            </a:r>
            <a:br>
              <a:rPr lang="en-GB" dirty="0"/>
            </a:br>
            <a:r>
              <a:rPr lang="en-GB" b="1" dirty="0"/>
              <a:t>Verdana Bold </a:t>
            </a:r>
            <a:r>
              <a:rPr lang="en-GB" dirty="0"/>
              <a:t>and Verdana Regular</a:t>
            </a:r>
          </a:p>
        </p:txBody>
      </p:sp>
      <p:sp>
        <p:nvSpPr>
          <p:cNvPr id="12" name="Subtitle 8"/>
          <p:cNvSpPr>
            <a:spLocks noGrp="1"/>
          </p:cNvSpPr>
          <p:nvPr>
            <p:ph type="subTitle" idx="1" hasCustomPrompt="1"/>
          </p:nvPr>
        </p:nvSpPr>
        <p:spPr>
          <a:xfrm>
            <a:off x="419099" y="2682581"/>
            <a:ext cx="8308975" cy="389093"/>
          </a:xfrm>
        </p:spPr>
        <p:txBody>
          <a:bodyPr/>
          <a:lstStyle>
            <a:lvl1pPr marL="0" marR="0" indent="0" algn="l" defTabSz="914400" rtl="0" eaLnBrk="1" fontAlgn="auto" latinLnBrk="0" hangingPunct="1">
              <a:lnSpc>
                <a:spcPct val="100000"/>
              </a:lnSpc>
              <a:spcBef>
                <a:spcPts val="0"/>
              </a:spcBef>
              <a:spcAft>
                <a:spcPts val="600"/>
              </a:spcAft>
              <a:buClr>
                <a:schemeClr val="tx1">
                  <a:lumMod val="50000"/>
                  <a:lumOff val="50000"/>
                </a:schemeClr>
              </a:buClr>
              <a:buSzTx/>
              <a:buFont typeface="Verdana" panose="020B0604030504040204" pitchFamily="34" charset="0"/>
              <a:buNone/>
              <a:tabLst/>
              <a:defRPr sz="1400"/>
            </a:lvl1pPr>
          </a:lstStyle>
          <a:p>
            <a:r>
              <a:rPr lang="en-GB" dirty="0"/>
              <a:t>Click to insert name and title of presenter</a:t>
            </a:r>
          </a:p>
          <a:p>
            <a:endParaRPr lang="en-GB" dirty="0"/>
          </a:p>
        </p:txBody>
      </p:sp>
    </p:spTree>
    <p:extLst>
      <p:ext uri="{BB962C8B-B14F-4D97-AF65-F5344CB8AC3E}">
        <p14:creationId xmlns:p14="http://schemas.microsoft.com/office/powerpoint/2010/main" val="210661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4" name="Rectangle 3"/>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19100" y="1341438"/>
            <a:ext cx="8308975" cy="46799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435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a:t>Click to edit Master title style</a:t>
            </a:r>
            <a:endParaRPr lang="en-GB" dirty="0"/>
          </a:p>
        </p:txBody>
      </p:sp>
      <p:sp>
        <p:nvSpPr>
          <p:cNvPr id="7" name="Content Placeholder 2"/>
          <p:cNvSpPr>
            <a:spLocks noGrp="1"/>
          </p:cNvSpPr>
          <p:nvPr>
            <p:ph sz="quarter" idx="14"/>
          </p:nvPr>
        </p:nvSpPr>
        <p:spPr>
          <a:xfrm>
            <a:off x="419100" y="1341438"/>
            <a:ext cx="4068000" cy="4679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p:cNvSpPr>
            <a:spLocks noGrp="1"/>
          </p:cNvSpPr>
          <p:nvPr>
            <p:ph sz="quarter" idx="15"/>
          </p:nvPr>
        </p:nvSpPr>
        <p:spPr>
          <a:xfrm>
            <a:off x="4654800" y="1341438"/>
            <a:ext cx="4068000" cy="4679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938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medium picture,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a:xfrm>
            <a:off x="419100" y="295275"/>
            <a:ext cx="4067176" cy="936000"/>
          </a:xfrm>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p:cNvSpPr>
            <a:spLocks noGrp="1"/>
          </p:cNvSpPr>
          <p:nvPr>
            <p:ph type="pic" sz="quarter" idx="12" hasCustomPrompt="1"/>
          </p:nvPr>
        </p:nvSpPr>
        <p:spPr>
          <a:xfrm>
            <a:off x="4659313" y="0"/>
            <a:ext cx="4484686" cy="6392863"/>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195700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a:xfrm>
            <a:off x="4659313" y="295275"/>
            <a:ext cx="4068761" cy="936000"/>
          </a:xfrm>
        </p:spPr>
        <p:txBody>
          <a:bodyPr/>
          <a:lstStyle/>
          <a:p>
            <a:r>
              <a:rPr lang="en-US"/>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0" y="0"/>
            <a:ext cx="4486275" cy="6392863"/>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614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mall picture,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5747275" y="1341439"/>
            <a:ext cx="2980800" cy="4679950"/>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80105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419100" y="1341439"/>
            <a:ext cx="2980800" cy="4679950"/>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60801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content, gre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a:solidFill>
                  <a:schemeClr val="tx1"/>
                </a:solidFill>
                <a:ea typeface="SimHei"/>
                <a:cs typeface="Arial" charset="0"/>
              </a:rPr>
              <a:t> |</a:t>
            </a:r>
          </a:p>
        </p:txBody>
      </p:sp>
    </p:spTree>
    <p:extLst>
      <p:ext uri="{BB962C8B-B14F-4D97-AF65-F5344CB8AC3E}">
        <p14:creationId xmlns:p14="http://schemas.microsoft.com/office/powerpoint/2010/main" val="282379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large pictur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825999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3074" name="Picture 2" descr="U:\Danfoss\Jobs\5123_Hjaelp til PowerPoint skabeloner\Received\Nyeste grafikker\Ny Grafik til SD\Ny Grafik til SD\PPT_frontpage_4-3_full_red_backd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7532" y="188775"/>
            <a:ext cx="2289048" cy="585216"/>
          </a:xfrm>
          <a:prstGeom prst="rect">
            <a:avLst/>
          </a:prstGeom>
        </p:spPr>
      </p:pic>
      <p:sp>
        <p:nvSpPr>
          <p:cNvPr id="6"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a:t>Click to insert Presentation title in</a:t>
            </a:r>
            <a:br>
              <a:rPr lang="en-GB" dirty="0"/>
            </a:br>
            <a:r>
              <a:rPr lang="en-GB" b="1" dirty="0"/>
              <a:t>Verdana Bold </a:t>
            </a:r>
            <a:r>
              <a:rPr lang="en-GB" dirty="0"/>
              <a:t>and Verdana Regular</a:t>
            </a:r>
          </a:p>
        </p:txBody>
      </p:sp>
      <p:sp>
        <p:nvSpPr>
          <p:cNvPr id="7"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insert name and title of presenter</a:t>
            </a:r>
          </a:p>
        </p:txBody>
      </p:sp>
    </p:spTree>
    <p:extLst>
      <p:ext uri="{BB962C8B-B14F-4D97-AF65-F5344CB8AC3E}">
        <p14:creationId xmlns:p14="http://schemas.microsoft.com/office/powerpoint/2010/main" val="31118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8" name="White background"/>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051" name="Box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09519" y="2189486"/>
            <a:ext cx="3098210" cy="13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7864" y="3887526"/>
            <a:ext cx="2466000" cy="64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2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19100" y="1341438"/>
            <a:ext cx="8308975" cy="46609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0758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da-DK"/>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3703999F-3C05-425C-8080-D24B1616C0E3}" type="datetimeFigureOut">
              <a:rPr lang="da-DK" smtClean="0"/>
              <a:t>30-11-2018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AF9F545-40D3-4529-8ABA-629BF263E8E1}" type="slidenum">
              <a:rPr lang="da-DK" smtClean="0"/>
              <a:t>‹#›</a:t>
            </a:fld>
            <a:endParaRPr lang="da-DK"/>
          </a:p>
        </p:txBody>
      </p:sp>
    </p:spTree>
    <p:extLst>
      <p:ext uri="{BB962C8B-B14F-4D97-AF65-F5344CB8AC3E}">
        <p14:creationId xmlns:p14="http://schemas.microsoft.com/office/powerpoint/2010/main" val="300376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Pladsholder til billede 14"/>
          <p:cNvSpPr>
            <a:spLocks noGrp="1"/>
          </p:cNvSpPr>
          <p:nvPr>
            <p:ph type="pic" sz="quarter" idx="13" hasCustomPrompt="1"/>
          </p:nvPr>
        </p:nvSpPr>
        <p:spPr>
          <a:xfrm>
            <a:off x="0" y="0"/>
            <a:ext cx="9144000" cy="6858000"/>
          </a:xfrm>
        </p:spPr>
        <p:txBody>
          <a:bodyPr tIns="720000" anchor="ctr" anchorCtr="0"/>
          <a:lstStyle>
            <a:lvl1pPr marL="0" indent="0" algn="ctr">
              <a:buNone/>
              <a:defRPr sz="1400"/>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pic>
        <p:nvPicPr>
          <p:cNvPr id="205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07" b="7331"/>
          <a:stretch/>
        </p:blipFill>
        <p:spPr bwMode="auto">
          <a:xfrm>
            <a:off x="-32084" y="-1"/>
            <a:ext cx="9250948" cy="6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ckdrop single"/>
          <p:cNvSpPr>
            <a:spLocks noGrp="1"/>
          </p:cNvSpPr>
          <p:nvPr>
            <p:ph type="body" sz="quarter" idx="10" hasCustomPrompt="1"/>
          </p:nvPr>
        </p:nvSpPr>
        <p:spPr>
          <a:xfrm>
            <a:off x="0" y="7200"/>
            <a:ext cx="9144000" cy="3092400"/>
          </a:xfrm>
          <a:blipFill>
            <a:blip r:embed="rId3"/>
            <a:stretch>
              <a:fillRect/>
            </a:stretch>
          </a:blipFill>
        </p:spPr>
        <p:txBody>
          <a:bodyPr/>
          <a:lstStyle>
            <a:lvl1pPr marL="0" indent="0">
              <a:buFontTx/>
              <a:buNone/>
              <a:defRPr sz="100"/>
            </a:lvl1pPr>
          </a:lstStyle>
          <a:p>
            <a:pPr lvl="0"/>
            <a:r>
              <a:rPr lang="en-GB" dirty="0"/>
              <a:t>.</a:t>
            </a:r>
          </a:p>
        </p:txBody>
      </p:sp>
      <p:sp>
        <p:nvSpPr>
          <p:cNvPr id="2"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a:t>Click to insert Presentation title in</a:t>
            </a:r>
            <a:br>
              <a:rPr lang="en-GB" dirty="0"/>
            </a:br>
            <a:r>
              <a:rPr lang="en-GB" b="1" dirty="0"/>
              <a:t>Verdana Bold </a:t>
            </a:r>
            <a:r>
              <a:rPr lang="en-GB" dirty="0"/>
              <a:t>and Verdana Regular</a:t>
            </a:r>
          </a:p>
        </p:txBody>
      </p:sp>
      <p:sp>
        <p:nvSpPr>
          <p:cNvPr id="3"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insert name and title of presenter</a:t>
            </a:r>
          </a:p>
        </p:txBody>
      </p:sp>
      <p:sp>
        <p:nvSpPr>
          <p:cNvPr id="13" name="Logo top"/>
          <p:cNvSpPr>
            <a:spLocks noGrp="1"/>
          </p:cNvSpPr>
          <p:nvPr>
            <p:ph type="body" sz="quarter" idx="11" hasCustomPrompt="1"/>
          </p:nvPr>
        </p:nvSpPr>
        <p:spPr>
          <a:xfrm>
            <a:off x="6465600" y="381600"/>
            <a:ext cx="2289600" cy="586800"/>
          </a:xfrm>
          <a:blipFill>
            <a:blip r:embed="rId4"/>
            <a:stretch>
              <a:fillRect/>
            </a:stretch>
          </a:blipFill>
        </p:spPr>
        <p:txBody>
          <a:bodyPr/>
          <a:lstStyle>
            <a:lvl1pPr marL="0" indent="0">
              <a:buNone/>
              <a:defRPr sz="100"/>
            </a:lvl1pPr>
          </a:lstStyle>
          <a:p>
            <a:pPr lvl="0"/>
            <a:r>
              <a:rPr lang="en-GB" dirty="0"/>
              <a:t>.</a:t>
            </a:r>
          </a:p>
        </p:txBody>
      </p:sp>
    </p:spTree>
    <p:extLst>
      <p:ext uri="{BB962C8B-B14F-4D97-AF65-F5344CB8AC3E}">
        <p14:creationId xmlns:p14="http://schemas.microsoft.com/office/powerpoint/2010/main" val="108567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en-GB" dirty="0"/>
          </a:p>
        </p:txBody>
      </p:sp>
      <p:sp>
        <p:nvSpPr>
          <p:cNvPr id="7" name="Content Placeholder 2"/>
          <p:cNvSpPr>
            <a:spLocks noGrp="1"/>
          </p:cNvSpPr>
          <p:nvPr>
            <p:ph sz="quarter" idx="14"/>
          </p:nvPr>
        </p:nvSpPr>
        <p:spPr>
          <a:xfrm>
            <a:off x="419100" y="1341438"/>
            <a:ext cx="4067175" cy="4679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p:cNvSpPr>
            <a:spLocks noGrp="1"/>
          </p:cNvSpPr>
          <p:nvPr>
            <p:ph sz="quarter" idx="15"/>
          </p:nvPr>
        </p:nvSpPr>
        <p:spPr>
          <a:xfrm>
            <a:off x="4659313" y="1341438"/>
            <a:ext cx="4068761" cy="4679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6672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medium picture, white">
    <p:spTree>
      <p:nvGrpSpPr>
        <p:cNvPr id="1" name=""/>
        <p:cNvGrpSpPr/>
        <p:nvPr/>
      </p:nvGrpSpPr>
      <p:grpSpPr>
        <a:xfrm>
          <a:off x="0" y="0"/>
          <a:ext cx="0" cy="0"/>
          <a:chOff x="0" y="0"/>
          <a:chExt cx="0" cy="0"/>
        </a:xfrm>
      </p:grpSpPr>
      <p:sp>
        <p:nvSpPr>
          <p:cNvPr id="4" name="Title 1"/>
          <p:cNvSpPr>
            <a:spLocks noGrp="1"/>
          </p:cNvSpPr>
          <p:nvPr>
            <p:ph type="title"/>
          </p:nvPr>
        </p:nvSpPr>
        <p:spPr>
          <a:xfrm>
            <a:off x="419100" y="295275"/>
            <a:ext cx="4067176" cy="936000"/>
          </a:xfrm>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p:cNvSpPr>
            <a:spLocks noGrp="1"/>
          </p:cNvSpPr>
          <p:nvPr>
            <p:ph type="pic" sz="quarter" idx="12" hasCustomPrompt="1"/>
          </p:nvPr>
        </p:nvSpPr>
        <p:spPr>
          <a:xfrm>
            <a:off x="4659313" y="0"/>
            <a:ext cx="4484686" cy="6392863"/>
          </a:xfrm>
        </p:spPr>
        <p:txBody>
          <a:bodyPr tIns="900000" anchor="ctr" anchorCtr="0"/>
          <a:lstStyle>
            <a:lvl1pPr marL="0" indent="0" algn="ctr">
              <a:buNone/>
              <a:defRPr sz="1400"/>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spTree>
    <p:extLst>
      <p:ext uri="{BB962C8B-B14F-4D97-AF65-F5344CB8AC3E}">
        <p14:creationId xmlns:p14="http://schemas.microsoft.com/office/powerpoint/2010/main" val="343759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picture and text, white">
    <p:spTree>
      <p:nvGrpSpPr>
        <p:cNvPr id="1" name=""/>
        <p:cNvGrpSpPr/>
        <p:nvPr/>
      </p:nvGrpSpPr>
      <p:grpSpPr>
        <a:xfrm>
          <a:off x="0" y="0"/>
          <a:ext cx="0" cy="0"/>
          <a:chOff x="0" y="0"/>
          <a:chExt cx="0" cy="0"/>
        </a:xfrm>
      </p:grpSpPr>
      <p:sp>
        <p:nvSpPr>
          <p:cNvPr id="3" name="Title 1"/>
          <p:cNvSpPr>
            <a:spLocks noGrp="1"/>
          </p:cNvSpPr>
          <p:nvPr>
            <p:ph type="title"/>
          </p:nvPr>
        </p:nvSpPr>
        <p:spPr>
          <a:xfrm>
            <a:off x="4659313" y="295275"/>
            <a:ext cx="4068761" cy="936000"/>
          </a:xfrm>
        </p:spPr>
        <p:txBody>
          <a:bodyPr/>
          <a:lstStyle/>
          <a:p>
            <a:r>
              <a:rPr lang="en-US"/>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0" y="0"/>
            <a:ext cx="4486275" cy="6392863"/>
          </a:xfrm>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61828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5747275" y="1341439"/>
            <a:ext cx="2980800" cy="4679950"/>
          </a:xfrm>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89945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picture and tex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419100" y="1341439"/>
            <a:ext cx="2980800" cy="4679950"/>
          </a:xfrm>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9397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content, whi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a:solidFill>
                  <a:schemeClr val="tx1"/>
                </a:solidFill>
                <a:ea typeface="SimHei"/>
                <a:cs typeface="Arial" charset="0"/>
              </a:rPr>
              <a:t> |</a:t>
            </a:r>
          </a:p>
        </p:txBody>
      </p:sp>
    </p:spTree>
    <p:extLst>
      <p:ext uri="{BB962C8B-B14F-4D97-AF65-F5344CB8AC3E}">
        <p14:creationId xmlns:p14="http://schemas.microsoft.com/office/powerpoint/2010/main" val="35583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Danfoss\Jobs\5123_Hjaelp til PowerPoint skabeloner\Received\Nyeste grafikker\Ny Grafik til SD\Ny Grafik til SD\PPT__4-3_bottom_bar.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Danfoss\Jobs\5123_Hjaelp til PowerPoint skabeloner\Received\Nyeste grafikker\Ny Grafik til SD\Ny Grafik til SD\PPT__4-3_bottom_bar_logo-only.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19099" y="295275"/>
            <a:ext cx="8308975" cy="936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19100" y="1341438"/>
            <a:ext cx="8308975" cy="467995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4" name="Group 23"/>
          <p:cNvGrpSpPr/>
          <p:nvPr/>
        </p:nvGrpSpPr>
        <p:grpSpPr>
          <a:xfrm>
            <a:off x="-195943" y="290606"/>
            <a:ext cx="130629" cy="1046015"/>
            <a:chOff x="-478971" y="290606"/>
            <a:chExt cx="413657" cy="1046015"/>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336621"/>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8656411"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35537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5688012"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551384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4592636"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4418467"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3503385"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3329216"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age #"/>
          <p:cNvSpPr txBox="1">
            <a:spLocks noChangeArrowheads="1"/>
          </p:cNvSpPr>
          <p:nvPr/>
        </p:nvSpPr>
        <p:spPr bwMode="auto">
          <a:xfrm>
            <a:off x="64431" y="6620799"/>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bg1"/>
                </a:solidFill>
                <a:ea typeface="SimHei"/>
                <a:cs typeface="Arial" charset="0"/>
              </a:rPr>
              <a:pPr algn="r" fontAlgn="base">
                <a:spcBef>
                  <a:spcPct val="20000"/>
                </a:spcBef>
                <a:spcAft>
                  <a:spcPct val="0"/>
                </a:spcAft>
                <a:buClr>
                  <a:srgbClr val="808080"/>
                </a:buClr>
              </a:pPr>
              <a:t>‹#›</a:t>
            </a:fld>
            <a:r>
              <a:rPr lang="en-GB" sz="800" dirty="0">
                <a:solidFill>
                  <a:schemeClr val="bg1"/>
                </a:solidFill>
                <a:ea typeface="SimHei"/>
                <a:cs typeface="Arial" charset="0"/>
              </a:rPr>
              <a:t> </a:t>
            </a:r>
            <a:r>
              <a:rPr lang="en-GB" sz="900" dirty="0">
                <a:solidFill>
                  <a:schemeClr val="bg1"/>
                </a:solidFill>
                <a:ea typeface="SimHei"/>
                <a:cs typeface="Arial" charset="0"/>
              </a:rPr>
              <a:t>|</a:t>
            </a:r>
          </a:p>
        </p:txBody>
      </p:sp>
      <p:grpSp>
        <p:nvGrpSpPr>
          <p:cNvPr id="25" name="Group 24"/>
          <p:cNvGrpSpPr/>
          <p:nvPr/>
        </p:nvGrpSpPr>
        <p:grpSpPr>
          <a:xfrm>
            <a:off x="9229950" y="290597"/>
            <a:ext cx="130629" cy="1045056"/>
            <a:chOff x="-478971" y="290597"/>
            <a:chExt cx="413657" cy="104505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335653"/>
              <a:ext cx="4136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bmkFldAdditionalInfo"/>
          <p:cNvSpPr txBox="1">
            <a:spLocks noChangeArrowheads="1"/>
          </p:cNvSpPr>
          <p:nvPr/>
        </p:nvSpPr>
        <p:spPr bwMode="auto">
          <a:xfrm>
            <a:off x="485774" y="6620189"/>
            <a:ext cx="3998007" cy="122238"/>
          </a:xfrm>
          <a:prstGeom prst="rect">
            <a:avLst/>
          </a:prstGeom>
          <a:noFill/>
          <a:ln w="6350" algn="ctr">
            <a:noFill/>
            <a:miter lim="800000"/>
            <a:headEnd/>
            <a:tailEnd/>
          </a:ln>
          <a:effectLst/>
        </p:spPr>
        <p:txBody>
          <a:bodyPr lIns="0" tIns="0" rIns="0" bIns="0" anchor="b" anchorCtr="0"/>
          <a:lstStyle/>
          <a:p>
            <a:pPr fontAlgn="base">
              <a:spcBef>
                <a:spcPct val="50000"/>
              </a:spcBef>
              <a:spcAft>
                <a:spcPct val="0"/>
              </a:spcAft>
              <a:buClr>
                <a:srgbClr val="808080"/>
              </a:buClr>
            </a:pPr>
            <a:r>
              <a:rPr lang="en-GB" sz="800" dirty="0">
                <a:solidFill>
                  <a:schemeClr val="bg1"/>
                </a:solidFill>
                <a:ea typeface="SimHei"/>
                <a:cs typeface="Arial" charset="0"/>
              </a:rPr>
              <a:t>Department (slide master)</a:t>
            </a:r>
          </a:p>
        </p:txBody>
      </p:sp>
    </p:spTree>
    <p:extLst>
      <p:ext uri="{BB962C8B-B14F-4D97-AF65-F5344CB8AC3E}">
        <p14:creationId xmlns:p14="http://schemas.microsoft.com/office/powerpoint/2010/main" val="1716963410"/>
      </p:ext>
    </p:extLst>
  </p:cSld>
  <p:clrMap bg1="lt1" tx1="dk1" bg2="lt2" tx2="dk2" accent1="accent1" accent2="accent2" accent3="accent3" accent4="accent4" accent5="accent5" accent6="accent6" hlink="hlink" folHlink="folHlink"/>
  <p:sldLayoutIdLst>
    <p:sldLayoutId id="2147483730" r:id="rId1"/>
    <p:sldLayoutId id="2147483655" r:id="rId2"/>
    <p:sldLayoutId id="2147483733" r:id="rId3"/>
    <p:sldLayoutId id="2147483675" r:id="rId4"/>
    <p:sldLayoutId id="2147483686" r:id="rId5"/>
    <p:sldLayoutId id="2147483688" r:id="rId6"/>
    <p:sldLayoutId id="2147483674" r:id="rId7"/>
    <p:sldLayoutId id="2147483673" r:id="rId8"/>
    <p:sldLayoutId id="2147483660" r:id="rId9"/>
    <p:sldLayoutId id="2147483710" r:id="rId10"/>
    <p:sldLayoutId id="2147483720" r:id="rId11"/>
    <p:sldLayoutId id="2147483725" r:id="rId12"/>
    <p:sldLayoutId id="2147483726" r:id="rId13"/>
    <p:sldLayoutId id="2147483727" r:id="rId14"/>
    <p:sldLayoutId id="2147483728" r:id="rId15"/>
    <p:sldLayoutId id="2147483729" r:id="rId16"/>
    <p:sldLayoutId id="2147483666" r:id="rId17"/>
    <p:sldLayoutId id="2147483732" r:id="rId18"/>
    <p:sldLayoutId id="2147483709" r:id="rId19"/>
    <p:sldLayoutId id="2147483735" r:id="rId20"/>
  </p:sldLayoutIdLst>
  <p:hf sldNum="0"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png"/><Relationship Id="rId7" Type="http://schemas.openxmlformats.org/officeDocument/2006/relationships/image" Target="../media/image4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2.png"/><Relationship Id="rId7"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58.png"/><Relationship Id="rId5" Type="http://schemas.openxmlformats.org/officeDocument/2006/relationships/image" Target="../media/image5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5.xml"/><Relationship Id="rId7" Type="http://schemas.openxmlformats.org/officeDocument/2006/relationships/slide" Target="slide2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10" Type="http://schemas.openxmlformats.org/officeDocument/2006/relationships/slide" Target="slide22.xml"/><Relationship Id="rId4" Type="http://schemas.openxmlformats.org/officeDocument/2006/relationships/slide" Target="slide16.xml"/><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hyperlink" Target="https://linkapp.danfoss.com/hc/en-gb/articles/202081021-I-have-no-connection-to-Danfoss-Link-C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azon.com/gp/help/customer/display.html?nodeId=468496" TargetMode="External"/><Relationship Id="rId2" Type="http://schemas.openxmlformats.org/officeDocument/2006/relationships/hyperlink" Target="https://www.amazon.com/gp/help/customer/display.html?nodeId=201809740" TargetMode="External"/><Relationship Id="rId1" Type="http://schemas.openxmlformats.org/officeDocument/2006/relationships/slideLayout" Target="../slideLayouts/slideLayout2.xml"/><Relationship Id="rId5" Type="http://schemas.openxmlformats.org/officeDocument/2006/relationships/hyperlink" Target="https://linkapp.danfoss.com/hc/en-gb/articles/202251061-Danfoss-Link-App-End-User-License-Agreement-and-Disclaimer" TargetMode="External"/><Relationship Id="rId4" Type="http://schemas.openxmlformats.org/officeDocument/2006/relationships/hyperlink" Target="https://www.danfoss.com/en/terms/privac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UOEIH2l9z7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4.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4.png"/><Relationship Id="rId5"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17.pn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2.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2.pn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793DD5-AC8E-47B4-9EED-88D658007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724" y="2600702"/>
            <a:ext cx="4043647" cy="894613"/>
          </a:xfrm>
          <a:prstGeom prst="rect">
            <a:avLst/>
          </a:prstGeom>
        </p:spPr>
      </p:pic>
      <p:sp>
        <p:nvSpPr>
          <p:cNvPr id="13" name="Title 6">
            <a:extLst>
              <a:ext uri="{FF2B5EF4-FFF2-40B4-BE49-F238E27FC236}">
                <a16:creationId xmlns:a16="http://schemas.microsoft.com/office/drawing/2014/main" id="{85875C3F-D223-4A86-B791-96EDABC9557E}"/>
              </a:ext>
            </a:extLst>
          </p:cNvPr>
          <p:cNvSpPr txBox="1">
            <a:spLocks/>
          </p:cNvSpPr>
          <p:nvPr/>
        </p:nvSpPr>
        <p:spPr>
          <a:xfrm>
            <a:off x="761205" y="4269470"/>
            <a:ext cx="8307388" cy="1157378"/>
          </a:xfrm>
          <a:prstGeom prst="rect">
            <a:avLst/>
          </a:prstGeom>
          <a:noFill/>
        </p:spPr>
        <p:txBody>
          <a:bodyPr vert="horz" lIns="0" tIns="0" rIns="0" bIns="0" rtlCol="0" anchor="t" anchorCtr="0">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400" dirty="0"/>
              <a:t>Danfoss Link</a:t>
            </a:r>
            <a:r>
              <a:rPr lang="en-US" sz="2400" dirty="0">
                <a:latin typeface="Verdana" panose="020B0604030504040204" pitchFamily="34" charset="0"/>
                <a:ea typeface="Verdana" panose="020B0604030504040204" pitchFamily="34" charset="0"/>
                <a:cs typeface="Verdana" panose="020B0604030504040204" pitchFamily="34" charset="0"/>
              </a:rPr>
              <a:t>™</a:t>
            </a:r>
            <a:r>
              <a:rPr lang="en-US" sz="2400" dirty="0"/>
              <a:t> </a:t>
            </a:r>
            <a:r>
              <a:rPr lang="en-US" sz="2400" b="1" dirty="0"/>
              <a:t>Voice</a:t>
            </a:r>
            <a:r>
              <a:rPr lang="en-US" sz="2400" dirty="0"/>
              <a:t> </a:t>
            </a:r>
            <a:r>
              <a:rPr lang="en-US" sz="2400" b="1" dirty="0"/>
              <a:t>Control</a:t>
            </a:r>
            <a:r>
              <a:rPr lang="en-US" sz="2400" dirty="0"/>
              <a:t> </a:t>
            </a:r>
          </a:p>
        </p:txBody>
      </p:sp>
      <p:sp>
        <p:nvSpPr>
          <p:cNvPr id="14" name="Subtitle 7">
            <a:extLst>
              <a:ext uri="{FF2B5EF4-FFF2-40B4-BE49-F238E27FC236}">
                <a16:creationId xmlns:a16="http://schemas.microsoft.com/office/drawing/2014/main" id="{6E10C118-CE7E-4CBA-B4C8-89AC18C38620}"/>
              </a:ext>
            </a:extLst>
          </p:cNvPr>
          <p:cNvSpPr txBox="1">
            <a:spLocks/>
          </p:cNvSpPr>
          <p:nvPr/>
        </p:nvSpPr>
        <p:spPr>
          <a:xfrm>
            <a:off x="761205" y="4718092"/>
            <a:ext cx="8308975" cy="389093"/>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Technical training</a:t>
            </a:r>
          </a:p>
        </p:txBody>
      </p:sp>
      <p:pic>
        <p:nvPicPr>
          <p:cNvPr id="3074" name="Picture 2" descr="Related image">
            <a:extLst>
              <a:ext uri="{FF2B5EF4-FFF2-40B4-BE49-F238E27FC236}">
                <a16:creationId xmlns:a16="http://schemas.microsoft.com/office/drawing/2014/main" id="{AC964980-BCFF-46B4-A1CA-0DB7B12374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773" y="2187707"/>
            <a:ext cx="1957096" cy="19570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mazon alexa">
            <a:extLst>
              <a:ext uri="{FF2B5EF4-FFF2-40B4-BE49-F238E27FC236}">
                <a16:creationId xmlns:a16="http://schemas.microsoft.com/office/drawing/2014/main" id="{A4BE7C69-36AB-44C1-9D00-F389E148C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578" y="1964110"/>
            <a:ext cx="3060422" cy="2167799"/>
          </a:xfrm>
          <a:prstGeom prst="rect">
            <a:avLst/>
          </a:prstGeom>
          <a:noFill/>
          <a:extLst>
            <a:ext uri="{909E8E84-426E-40DD-AFC4-6F175D3DCCD1}">
              <a14:hiddenFill xmlns:a14="http://schemas.microsoft.com/office/drawing/2010/main">
                <a:solidFill>
                  <a:srgbClr val="FFFFFF"/>
                </a:solidFill>
              </a14:hiddenFill>
            </a:ext>
          </a:extLst>
        </p:spPr>
      </p:pic>
      <p:pic>
        <p:nvPicPr>
          <p:cNvPr id="9" name="Boxlogo">
            <a:extLst>
              <a:ext uri="{FF2B5EF4-FFF2-40B4-BE49-F238E27FC236}">
                <a16:creationId xmlns:a16="http://schemas.microsoft.com/office/drawing/2014/main" id="{74319B34-9FB3-4A26-A376-8D294AD4EB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2388" y="329850"/>
            <a:ext cx="2100322" cy="91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EF6F6B6E-BA2D-4F83-B1E3-E2877C314F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6569" y="1325879"/>
            <a:ext cx="1894022" cy="49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ubtitle 7">
            <a:extLst>
              <a:ext uri="{FF2B5EF4-FFF2-40B4-BE49-F238E27FC236}">
                <a16:creationId xmlns:a16="http://schemas.microsoft.com/office/drawing/2014/main" id="{E4C6AB55-5B2F-4BA6-85E7-883C13B8AB68}"/>
              </a:ext>
            </a:extLst>
          </p:cNvPr>
          <p:cNvSpPr txBox="1">
            <a:spLocks/>
          </p:cNvSpPr>
          <p:nvPr/>
        </p:nvSpPr>
        <p:spPr>
          <a:xfrm>
            <a:off x="676490" y="5564409"/>
            <a:ext cx="8308975" cy="1059039"/>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en-US" sz="1200" b="1" i="1" dirty="0">
                <a:solidFill>
                  <a:srgbClr val="00B0F0"/>
                </a:solidFill>
              </a:rPr>
              <a:t>  Alexa: “WELCOME TO THE TRAINING!”</a:t>
            </a:r>
          </a:p>
          <a:p>
            <a:pPr marL="0" indent="0">
              <a:spcAft>
                <a:spcPts val="0"/>
              </a:spcAft>
              <a:buNone/>
            </a:pPr>
            <a:r>
              <a:rPr lang="en-US" sz="1200" i="1" dirty="0">
                <a:solidFill>
                  <a:srgbClr val="00B0F0"/>
                </a:solidFill>
              </a:rPr>
              <a:t>- We will start in few minutes </a:t>
            </a:r>
          </a:p>
          <a:p>
            <a:pPr marL="0" indent="0">
              <a:spcAft>
                <a:spcPts val="0"/>
              </a:spcAft>
              <a:buNone/>
            </a:pPr>
            <a:r>
              <a:rPr lang="en-US" sz="1200" i="1" dirty="0">
                <a:solidFill>
                  <a:srgbClr val="00B0F0"/>
                </a:solidFill>
              </a:rPr>
              <a:t>- Please mute your microphones </a:t>
            </a:r>
          </a:p>
          <a:p>
            <a:pPr marL="0" indent="0">
              <a:spcAft>
                <a:spcPts val="0"/>
              </a:spcAft>
              <a:buNone/>
            </a:pPr>
            <a:r>
              <a:rPr lang="en-US" sz="1200" i="1" dirty="0">
                <a:solidFill>
                  <a:srgbClr val="00B0F0"/>
                </a:solidFill>
              </a:rPr>
              <a:t>- During presentation please write questions in the chat</a:t>
            </a:r>
          </a:p>
        </p:txBody>
      </p:sp>
    </p:spTree>
    <p:extLst>
      <p:ext uri="{BB962C8B-B14F-4D97-AF65-F5344CB8AC3E}">
        <p14:creationId xmlns:p14="http://schemas.microsoft.com/office/powerpoint/2010/main" val="18152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166E2E-A6B8-4756-A890-7A2FA92F18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034" y="118375"/>
            <a:ext cx="846731" cy="328310"/>
          </a:xfrm>
          <a:prstGeom prst="rect">
            <a:avLst/>
          </a:prstGeom>
        </p:spPr>
      </p:pic>
      <p:sp>
        <p:nvSpPr>
          <p:cNvPr id="6" name="TextBox 18">
            <a:extLst>
              <a:ext uri="{FF2B5EF4-FFF2-40B4-BE49-F238E27FC236}">
                <a16:creationId xmlns:a16="http://schemas.microsoft.com/office/drawing/2014/main" id="{1BFDE67F-75E2-4066-9244-E95A46D452FC}"/>
              </a:ext>
            </a:extLst>
          </p:cNvPr>
          <p:cNvSpPr txBox="1"/>
          <p:nvPr/>
        </p:nvSpPr>
        <p:spPr>
          <a:xfrm>
            <a:off x="1517510" y="1674952"/>
            <a:ext cx="6677454" cy="276999"/>
          </a:xfrm>
          <a:prstGeom prst="rect">
            <a:avLst/>
          </a:prstGeom>
          <a:noFill/>
          <a:ln cap="flat">
            <a:noFill/>
          </a:ln>
        </p:spPr>
        <p:txBody>
          <a:bodyPr vert="horz" wrap="square" lIns="0" tIns="0" rIns="0" bIns="0" anchor="t" anchorCtr="0" compatLnSpc="1">
            <a:spAutoFit/>
          </a:bodyPr>
          <a:lstStyle/>
          <a:p>
            <a:r>
              <a:rPr lang="en-US" sz="1800" b="0" i="0" u="none" strike="noStrike" kern="1200" cap="none" spc="0" baseline="0" dirty="0">
                <a:solidFill>
                  <a:srgbClr val="000000"/>
                </a:solidFill>
                <a:uFillTx/>
                <a:latin typeface="Verdana"/>
              </a:rPr>
              <a:t>Step 4</a:t>
            </a:r>
            <a:r>
              <a:rPr lang="en-US" dirty="0">
                <a:solidFill>
                  <a:srgbClr val="000000"/>
                </a:solidFill>
              </a:rPr>
              <a:t>: Pairing </a:t>
            </a:r>
            <a:r>
              <a:rPr lang="en-US" dirty="0"/>
              <a:t>Danfoss Link™ CC and Amazon Alexa App</a:t>
            </a:r>
            <a:endParaRPr lang="en-US" sz="1800" b="0" i="0" u="none" strike="noStrike" kern="1200" cap="none" spc="0" baseline="0" dirty="0">
              <a:solidFill>
                <a:srgbClr val="000000"/>
              </a:solidFill>
              <a:uFillTx/>
              <a:latin typeface="Verdana"/>
            </a:endParaRPr>
          </a:p>
        </p:txBody>
      </p:sp>
      <p:pic>
        <p:nvPicPr>
          <p:cNvPr id="8" name="Picture 17">
            <a:extLst>
              <a:ext uri="{FF2B5EF4-FFF2-40B4-BE49-F238E27FC236}">
                <a16:creationId xmlns:a16="http://schemas.microsoft.com/office/drawing/2014/main" id="{1C07524D-5939-4462-A91F-B79614BA4BAE}"/>
              </a:ext>
            </a:extLst>
          </p:cNvPr>
          <p:cNvPicPr>
            <a:picLocks noChangeAspect="1"/>
          </p:cNvPicPr>
          <p:nvPr/>
        </p:nvPicPr>
        <p:blipFill>
          <a:blip r:embed="rId3"/>
          <a:stretch>
            <a:fillRect/>
          </a:stretch>
        </p:blipFill>
        <p:spPr>
          <a:xfrm>
            <a:off x="649754" y="1518544"/>
            <a:ext cx="600075" cy="600075"/>
          </a:xfrm>
          <a:prstGeom prst="rect">
            <a:avLst/>
          </a:prstGeom>
          <a:noFill/>
          <a:ln cap="flat">
            <a:noFill/>
          </a:ln>
        </p:spPr>
      </p:pic>
      <p:sp>
        <p:nvSpPr>
          <p:cNvPr id="20" name="Rectangle 19">
            <a:extLst>
              <a:ext uri="{FF2B5EF4-FFF2-40B4-BE49-F238E27FC236}">
                <a16:creationId xmlns:a16="http://schemas.microsoft.com/office/drawing/2014/main" id="{493F238A-C6BC-4DB4-AAC8-346B3B85005B}"/>
              </a:ext>
            </a:extLst>
          </p:cNvPr>
          <p:cNvSpPr/>
          <p:nvPr/>
        </p:nvSpPr>
        <p:spPr>
          <a:xfrm>
            <a:off x="528277" y="5279191"/>
            <a:ext cx="2004293" cy="938719"/>
          </a:xfrm>
          <a:prstGeom prst="rect">
            <a:avLst/>
          </a:prstGeom>
        </p:spPr>
        <p:txBody>
          <a:bodyPr wrap="square">
            <a:spAutoFit/>
          </a:bodyPr>
          <a:lstStyle/>
          <a:p>
            <a:r>
              <a:rPr lang="en-US" sz="1100" kern="0" dirty="0">
                <a:solidFill>
                  <a:srgbClr val="000000"/>
                </a:solidFill>
              </a:rPr>
              <a:t>Link CC:</a:t>
            </a:r>
          </a:p>
          <a:p>
            <a:r>
              <a:rPr lang="en-US" sz="1100" kern="0" dirty="0">
                <a:solidFill>
                  <a:srgbClr val="000000"/>
                </a:solidFill>
                <a:latin typeface="Verdana"/>
              </a:rPr>
              <a:t>Click “Get pairing code”</a:t>
            </a:r>
          </a:p>
          <a:p>
            <a:r>
              <a:rPr lang="en-US" sz="1100" kern="0" dirty="0">
                <a:solidFill>
                  <a:srgbClr val="000000"/>
                </a:solidFill>
                <a:latin typeface="Verdana"/>
              </a:rPr>
              <a:t>and go to t</a:t>
            </a:r>
            <a:r>
              <a:rPr lang="en-US" sz="1100" kern="0" dirty="0">
                <a:solidFill>
                  <a:srgbClr val="000000"/>
                </a:solidFill>
              </a:rPr>
              <a:t>he Alexa App to insert the pairing code</a:t>
            </a:r>
            <a:endParaRPr lang="en-US" sz="1100" dirty="0"/>
          </a:p>
          <a:p>
            <a:endParaRPr lang="en-US" sz="1100" kern="0" dirty="0">
              <a:solidFill>
                <a:srgbClr val="000000"/>
              </a:solidFill>
              <a:latin typeface="Verdana"/>
            </a:endParaRPr>
          </a:p>
        </p:txBody>
      </p:sp>
      <p:sp>
        <p:nvSpPr>
          <p:cNvPr id="41" name="Rectangle 40">
            <a:extLst>
              <a:ext uri="{FF2B5EF4-FFF2-40B4-BE49-F238E27FC236}">
                <a16:creationId xmlns:a16="http://schemas.microsoft.com/office/drawing/2014/main" id="{64DD4757-06F2-4094-9E37-A450EBFF3C8C}"/>
              </a:ext>
            </a:extLst>
          </p:cNvPr>
          <p:cNvSpPr/>
          <p:nvPr/>
        </p:nvSpPr>
        <p:spPr>
          <a:xfrm>
            <a:off x="2668505" y="5279191"/>
            <a:ext cx="2004293" cy="769441"/>
          </a:xfrm>
          <a:prstGeom prst="rect">
            <a:avLst/>
          </a:prstGeom>
        </p:spPr>
        <p:txBody>
          <a:bodyPr wrap="square">
            <a:spAutoFit/>
          </a:bodyPr>
          <a:lstStyle/>
          <a:p>
            <a:r>
              <a:rPr lang="en-US" sz="1100" dirty="0">
                <a:solidFill>
                  <a:srgbClr val="000000"/>
                </a:solidFill>
              </a:rPr>
              <a:t>Alexa App: </a:t>
            </a:r>
          </a:p>
          <a:p>
            <a:r>
              <a:rPr lang="en-US" sz="1100" kern="0" dirty="0">
                <a:solidFill>
                  <a:srgbClr val="000000"/>
                </a:solidFill>
              </a:rPr>
              <a:t>Insert the pairing code and click “Pair”</a:t>
            </a:r>
            <a:endParaRPr lang="en-US" sz="1100" dirty="0"/>
          </a:p>
          <a:p>
            <a:endParaRPr lang="en-US" sz="1100" kern="0" dirty="0">
              <a:solidFill>
                <a:srgbClr val="000000"/>
              </a:solidFill>
              <a:latin typeface="Verdana"/>
            </a:endParaRPr>
          </a:p>
        </p:txBody>
      </p:sp>
      <p:sp>
        <p:nvSpPr>
          <p:cNvPr id="21" name="Title 6">
            <a:extLst>
              <a:ext uri="{FF2B5EF4-FFF2-40B4-BE49-F238E27FC236}">
                <a16:creationId xmlns:a16="http://schemas.microsoft.com/office/drawing/2014/main" id="{5A65F0C9-8C40-408E-B1A9-2B8685BE49AE}"/>
              </a:ext>
            </a:extLst>
          </p:cNvPr>
          <p:cNvSpPr txBox="1">
            <a:spLocks noGrp="1"/>
          </p:cNvSpPr>
          <p:nvPr>
            <p:ph type="title"/>
          </p:nvPr>
        </p:nvSpPr>
        <p:spPr>
          <a:xfrm>
            <a:off x="355196" y="545751"/>
            <a:ext cx="8308975" cy="936000"/>
          </a:xfrm>
        </p:spPr>
        <p:txBody>
          <a:bodyPr/>
          <a:lstStyle/>
          <a:p>
            <a:r>
              <a:rPr lang="en-US" altLang="en-US" dirty="0"/>
              <a:t>Connection </a:t>
            </a:r>
            <a:r>
              <a:rPr lang="en-US" dirty="0"/>
              <a:t>Danfoss Link™ with </a:t>
            </a:r>
            <a:r>
              <a:rPr lang="en-US" altLang="en-US" dirty="0"/>
              <a:t>Amazon Alexa </a:t>
            </a:r>
            <a:endParaRPr lang="en-US" dirty="0"/>
          </a:p>
        </p:txBody>
      </p:sp>
      <p:pic>
        <p:nvPicPr>
          <p:cNvPr id="2" name="Picture 1">
            <a:extLst>
              <a:ext uri="{FF2B5EF4-FFF2-40B4-BE49-F238E27FC236}">
                <a16:creationId xmlns:a16="http://schemas.microsoft.com/office/drawing/2014/main" id="{432D23C0-1ACB-4E04-986D-BE5EE0E4D3D2}"/>
              </a:ext>
            </a:extLst>
          </p:cNvPr>
          <p:cNvPicPr>
            <a:picLocks noChangeAspect="1"/>
          </p:cNvPicPr>
          <p:nvPr/>
        </p:nvPicPr>
        <p:blipFill>
          <a:blip r:embed="rId4"/>
          <a:stretch>
            <a:fillRect/>
          </a:stretch>
        </p:blipFill>
        <p:spPr>
          <a:xfrm>
            <a:off x="553780" y="2347989"/>
            <a:ext cx="1732495" cy="2764534"/>
          </a:xfrm>
          <a:prstGeom prst="rect">
            <a:avLst/>
          </a:prstGeom>
        </p:spPr>
      </p:pic>
      <p:pic>
        <p:nvPicPr>
          <p:cNvPr id="4" name="Picture 3">
            <a:extLst>
              <a:ext uri="{FF2B5EF4-FFF2-40B4-BE49-F238E27FC236}">
                <a16:creationId xmlns:a16="http://schemas.microsoft.com/office/drawing/2014/main" id="{B476DE05-4CAF-438D-9B07-F8C16212A74A}"/>
              </a:ext>
            </a:extLst>
          </p:cNvPr>
          <p:cNvPicPr>
            <a:picLocks noChangeAspect="1"/>
          </p:cNvPicPr>
          <p:nvPr/>
        </p:nvPicPr>
        <p:blipFill>
          <a:blip r:embed="rId5"/>
          <a:stretch>
            <a:fillRect/>
          </a:stretch>
        </p:blipFill>
        <p:spPr>
          <a:xfrm>
            <a:off x="2730080" y="2347989"/>
            <a:ext cx="1495556" cy="2931202"/>
          </a:xfrm>
          <a:prstGeom prst="rect">
            <a:avLst/>
          </a:prstGeom>
        </p:spPr>
      </p:pic>
      <p:pic>
        <p:nvPicPr>
          <p:cNvPr id="22" name="Picture 2" descr="Billedresultat for pointing finger">
            <a:extLst>
              <a:ext uri="{FF2B5EF4-FFF2-40B4-BE49-F238E27FC236}">
                <a16:creationId xmlns:a16="http://schemas.microsoft.com/office/drawing/2014/main" id="{1942CA8C-6FFE-4C4B-9C22-72592BDD18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89154">
            <a:off x="3033745" y="4197833"/>
            <a:ext cx="445231" cy="44523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6">
            <a:extLst>
              <a:ext uri="{FF2B5EF4-FFF2-40B4-BE49-F238E27FC236}">
                <a16:creationId xmlns:a16="http://schemas.microsoft.com/office/drawing/2014/main" id="{BA712204-B28C-4CA2-BF19-FFD9184D6892}"/>
              </a:ext>
            </a:extLst>
          </p:cNvPr>
          <p:cNvSpPr/>
          <p:nvPr/>
        </p:nvSpPr>
        <p:spPr>
          <a:xfrm>
            <a:off x="1241055" y="3313584"/>
            <a:ext cx="447359" cy="23083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
        <p:nvSpPr>
          <p:cNvPr id="25" name="Rectangle 24">
            <a:extLst>
              <a:ext uri="{FF2B5EF4-FFF2-40B4-BE49-F238E27FC236}">
                <a16:creationId xmlns:a16="http://schemas.microsoft.com/office/drawing/2014/main" id="{45F75FF4-602B-47A3-833D-3563D7D35980}"/>
              </a:ext>
            </a:extLst>
          </p:cNvPr>
          <p:cNvSpPr/>
          <p:nvPr/>
        </p:nvSpPr>
        <p:spPr>
          <a:xfrm>
            <a:off x="4754861" y="5279191"/>
            <a:ext cx="1824538" cy="600164"/>
          </a:xfrm>
          <a:prstGeom prst="rect">
            <a:avLst/>
          </a:prstGeom>
        </p:spPr>
        <p:txBody>
          <a:bodyPr wrap="square">
            <a:spAutoFit/>
          </a:bodyPr>
          <a:lstStyle/>
          <a:p>
            <a:r>
              <a:rPr lang="en-US" sz="1100" kern="0" dirty="0">
                <a:solidFill>
                  <a:srgbClr val="000000"/>
                </a:solidFill>
                <a:latin typeface="Verdana"/>
              </a:rPr>
              <a:t>Alexa App:</a:t>
            </a:r>
          </a:p>
          <a:p>
            <a:r>
              <a:rPr lang="en-US" sz="1100" kern="0" dirty="0">
                <a:solidFill>
                  <a:srgbClr val="000000"/>
                </a:solidFill>
                <a:latin typeface="Verdana"/>
              </a:rPr>
              <a:t>Click “X” to start discovering devices</a:t>
            </a:r>
          </a:p>
        </p:txBody>
      </p:sp>
      <p:sp>
        <p:nvSpPr>
          <p:cNvPr id="26" name="Rectangle 25">
            <a:extLst>
              <a:ext uri="{FF2B5EF4-FFF2-40B4-BE49-F238E27FC236}">
                <a16:creationId xmlns:a16="http://schemas.microsoft.com/office/drawing/2014/main" id="{030E257C-1419-494D-8F4F-69A4125E2946}"/>
              </a:ext>
            </a:extLst>
          </p:cNvPr>
          <p:cNvSpPr/>
          <p:nvPr/>
        </p:nvSpPr>
        <p:spPr>
          <a:xfrm>
            <a:off x="6787265" y="5299300"/>
            <a:ext cx="1896673" cy="430887"/>
          </a:xfrm>
          <a:prstGeom prst="rect">
            <a:avLst/>
          </a:prstGeom>
        </p:spPr>
        <p:txBody>
          <a:bodyPr wrap="none">
            <a:spAutoFit/>
          </a:bodyPr>
          <a:lstStyle/>
          <a:p>
            <a:r>
              <a:rPr lang="en-US" sz="1100" kern="0" dirty="0">
                <a:solidFill>
                  <a:srgbClr val="000000"/>
                </a:solidFill>
              </a:rPr>
              <a:t>Alexa App:</a:t>
            </a:r>
          </a:p>
          <a:p>
            <a:r>
              <a:rPr lang="en-US" sz="1100" kern="0" dirty="0">
                <a:solidFill>
                  <a:srgbClr val="000000"/>
                </a:solidFill>
              </a:rPr>
              <a:t>Click “Discover Devices”</a:t>
            </a:r>
          </a:p>
        </p:txBody>
      </p:sp>
      <p:pic>
        <p:nvPicPr>
          <p:cNvPr id="5" name="Picture 4">
            <a:extLst>
              <a:ext uri="{FF2B5EF4-FFF2-40B4-BE49-F238E27FC236}">
                <a16:creationId xmlns:a16="http://schemas.microsoft.com/office/drawing/2014/main" id="{4DCF46CF-C4D6-4035-BEFE-E9AC34F4149C}"/>
              </a:ext>
            </a:extLst>
          </p:cNvPr>
          <p:cNvPicPr>
            <a:picLocks noChangeAspect="1"/>
          </p:cNvPicPr>
          <p:nvPr/>
        </p:nvPicPr>
        <p:blipFill>
          <a:blip r:embed="rId7"/>
          <a:stretch>
            <a:fillRect/>
          </a:stretch>
        </p:blipFill>
        <p:spPr>
          <a:xfrm>
            <a:off x="4668428" y="2347989"/>
            <a:ext cx="1579972" cy="2951311"/>
          </a:xfrm>
          <a:prstGeom prst="rect">
            <a:avLst/>
          </a:prstGeom>
        </p:spPr>
      </p:pic>
      <p:sp>
        <p:nvSpPr>
          <p:cNvPr id="27" name="Rectangle: Rounded Corners 26">
            <a:extLst>
              <a:ext uri="{FF2B5EF4-FFF2-40B4-BE49-F238E27FC236}">
                <a16:creationId xmlns:a16="http://schemas.microsoft.com/office/drawing/2014/main" id="{743DF9CF-0678-40FB-8D36-1F1DA902B42A}"/>
              </a:ext>
            </a:extLst>
          </p:cNvPr>
          <p:cNvSpPr/>
          <p:nvPr/>
        </p:nvSpPr>
        <p:spPr>
          <a:xfrm>
            <a:off x="4611044" y="2466108"/>
            <a:ext cx="287633" cy="2517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pic>
        <p:nvPicPr>
          <p:cNvPr id="7" name="Picture 6">
            <a:extLst>
              <a:ext uri="{FF2B5EF4-FFF2-40B4-BE49-F238E27FC236}">
                <a16:creationId xmlns:a16="http://schemas.microsoft.com/office/drawing/2014/main" id="{4F5A9982-65E4-42F7-8CD4-A1CDD88ACB0E}"/>
              </a:ext>
            </a:extLst>
          </p:cNvPr>
          <p:cNvPicPr>
            <a:picLocks noChangeAspect="1"/>
          </p:cNvPicPr>
          <p:nvPr/>
        </p:nvPicPr>
        <p:blipFill>
          <a:blip r:embed="rId8"/>
          <a:stretch>
            <a:fillRect/>
          </a:stretch>
        </p:blipFill>
        <p:spPr>
          <a:xfrm>
            <a:off x="6788920" y="2347989"/>
            <a:ext cx="1579972" cy="2972730"/>
          </a:xfrm>
          <a:prstGeom prst="rect">
            <a:avLst/>
          </a:prstGeom>
        </p:spPr>
      </p:pic>
      <p:sp>
        <p:nvSpPr>
          <p:cNvPr id="31" name="Rectangle: Rounded Corners 26">
            <a:extLst>
              <a:ext uri="{FF2B5EF4-FFF2-40B4-BE49-F238E27FC236}">
                <a16:creationId xmlns:a16="http://schemas.microsoft.com/office/drawing/2014/main" id="{22735BEB-8CA2-4830-8C7D-1E0F3B884A0E}"/>
              </a:ext>
            </a:extLst>
          </p:cNvPr>
          <p:cNvSpPr/>
          <p:nvPr/>
        </p:nvSpPr>
        <p:spPr>
          <a:xfrm>
            <a:off x="7346108" y="3906983"/>
            <a:ext cx="902215" cy="2909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4064633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166E2E-A6B8-4756-A890-7A2FA92F18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034" y="118375"/>
            <a:ext cx="846731" cy="328310"/>
          </a:xfrm>
          <a:prstGeom prst="rect">
            <a:avLst/>
          </a:prstGeom>
        </p:spPr>
      </p:pic>
      <p:sp>
        <p:nvSpPr>
          <p:cNvPr id="6" name="TextBox 18">
            <a:extLst>
              <a:ext uri="{FF2B5EF4-FFF2-40B4-BE49-F238E27FC236}">
                <a16:creationId xmlns:a16="http://schemas.microsoft.com/office/drawing/2014/main" id="{1BFDE67F-75E2-4066-9244-E95A46D452FC}"/>
              </a:ext>
            </a:extLst>
          </p:cNvPr>
          <p:cNvSpPr txBox="1"/>
          <p:nvPr/>
        </p:nvSpPr>
        <p:spPr>
          <a:xfrm>
            <a:off x="1517510" y="1674952"/>
            <a:ext cx="6186793" cy="276999"/>
          </a:xfrm>
          <a:prstGeom prst="rect">
            <a:avLst/>
          </a:prstGeom>
          <a:noFill/>
          <a:ln cap="flat">
            <a:noFill/>
          </a:ln>
        </p:spPr>
        <p:txBody>
          <a:bodyPr vert="horz" wrap="square" lIns="0" tIns="0" rIns="0" bIns="0" anchor="t" anchorCtr="0" compatLnSpc="1">
            <a:spAutoFit/>
          </a:bodyPr>
          <a:lstStyle/>
          <a:p>
            <a:r>
              <a:rPr lang="en-US" sz="1800" b="0" i="0" u="none" strike="noStrike" kern="1200" cap="none" spc="0" baseline="0" dirty="0">
                <a:solidFill>
                  <a:srgbClr val="000000"/>
                </a:solidFill>
                <a:uFillTx/>
                <a:latin typeface="Verdana"/>
              </a:rPr>
              <a:t>Step 5</a:t>
            </a:r>
            <a:r>
              <a:rPr lang="en-US" dirty="0">
                <a:solidFill>
                  <a:srgbClr val="000000"/>
                </a:solidFill>
              </a:rPr>
              <a:t>: Finish pairing and start working </a:t>
            </a:r>
            <a:endParaRPr lang="en-US" sz="1800" b="0" i="0" u="none" strike="noStrike" kern="1200" cap="none" spc="0" baseline="0" dirty="0">
              <a:solidFill>
                <a:srgbClr val="000000"/>
              </a:solidFill>
              <a:uFillTx/>
              <a:latin typeface="Verdana"/>
            </a:endParaRPr>
          </a:p>
        </p:txBody>
      </p:sp>
      <p:pic>
        <p:nvPicPr>
          <p:cNvPr id="8" name="Picture 17">
            <a:extLst>
              <a:ext uri="{FF2B5EF4-FFF2-40B4-BE49-F238E27FC236}">
                <a16:creationId xmlns:a16="http://schemas.microsoft.com/office/drawing/2014/main" id="{1C07524D-5939-4462-A91F-B79614BA4BAE}"/>
              </a:ext>
            </a:extLst>
          </p:cNvPr>
          <p:cNvPicPr>
            <a:picLocks noChangeAspect="1"/>
          </p:cNvPicPr>
          <p:nvPr/>
        </p:nvPicPr>
        <p:blipFill>
          <a:blip r:embed="rId3"/>
          <a:stretch>
            <a:fillRect/>
          </a:stretch>
        </p:blipFill>
        <p:spPr>
          <a:xfrm>
            <a:off x="649754" y="1518544"/>
            <a:ext cx="600075" cy="600075"/>
          </a:xfrm>
          <a:prstGeom prst="rect">
            <a:avLst/>
          </a:prstGeom>
          <a:noFill/>
          <a:ln cap="flat">
            <a:noFill/>
          </a:ln>
        </p:spPr>
      </p:pic>
      <p:sp>
        <p:nvSpPr>
          <p:cNvPr id="28" name="Rectangle 27">
            <a:extLst>
              <a:ext uri="{FF2B5EF4-FFF2-40B4-BE49-F238E27FC236}">
                <a16:creationId xmlns:a16="http://schemas.microsoft.com/office/drawing/2014/main" id="{78A3E8CD-7A5E-45D4-BD26-D2CC2FF9C0D9}"/>
              </a:ext>
            </a:extLst>
          </p:cNvPr>
          <p:cNvSpPr/>
          <p:nvPr/>
        </p:nvSpPr>
        <p:spPr>
          <a:xfrm>
            <a:off x="572464" y="5420391"/>
            <a:ext cx="1965288" cy="769441"/>
          </a:xfrm>
          <a:prstGeom prst="rect">
            <a:avLst/>
          </a:prstGeom>
        </p:spPr>
        <p:txBody>
          <a:bodyPr wrap="square">
            <a:spAutoFit/>
          </a:bodyPr>
          <a:lstStyle/>
          <a:p>
            <a:r>
              <a:rPr lang="en-US" sz="1100" kern="0" dirty="0">
                <a:solidFill>
                  <a:srgbClr val="000000"/>
                </a:solidFill>
              </a:rPr>
              <a:t>Link CC:</a:t>
            </a:r>
          </a:p>
          <a:p>
            <a:r>
              <a:rPr lang="en-US" sz="1100" kern="0" dirty="0">
                <a:solidFill>
                  <a:srgbClr val="000000"/>
                </a:solidFill>
                <a:latin typeface="Verdana"/>
              </a:rPr>
              <a:t>Confirmation message in </a:t>
            </a:r>
            <a:r>
              <a:rPr lang="en-US" sz="1100" kern="0" dirty="0">
                <a:solidFill>
                  <a:srgbClr val="000000"/>
                </a:solidFill>
              </a:rPr>
              <a:t>the Danfoss Link™ CC, click “Ok”</a:t>
            </a:r>
            <a:endParaRPr lang="en-US" sz="1100" kern="0" dirty="0">
              <a:solidFill>
                <a:srgbClr val="000000"/>
              </a:solidFill>
              <a:latin typeface="Verdana"/>
            </a:endParaRPr>
          </a:p>
        </p:txBody>
      </p:sp>
      <p:sp>
        <p:nvSpPr>
          <p:cNvPr id="32" name="Rectangle 31">
            <a:extLst>
              <a:ext uri="{FF2B5EF4-FFF2-40B4-BE49-F238E27FC236}">
                <a16:creationId xmlns:a16="http://schemas.microsoft.com/office/drawing/2014/main" id="{8BC22BB6-D6F8-4CAD-903E-1AFD0273BEF6}"/>
              </a:ext>
            </a:extLst>
          </p:cNvPr>
          <p:cNvSpPr/>
          <p:nvPr/>
        </p:nvSpPr>
        <p:spPr>
          <a:xfrm>
            <a:off x="2888899" y="5468794"/>
            <a:ext cx="1965288" cy="600164"/>
          </a:xfrm>
          <a:prstGeom prst="rect">
            <a:avLst/>
          </a:prstGeom>
        </p:spPr>
        <p:txBody>
          <a:bodyPr wrap="square">
            <a:spAutoFit/>
          </a:bodyPr>
          <a:lstStyle/>
          <a:p>
            <a:r>
              <a:rPr lang="en-US" sz="1100" kern="0" dirty="0">
                <a:solidFill>
                  <a:srgbClr val="000000"/>
                </a:solidFill>
              </a:rPr>
              <a:t>Alexa App:</a:t>
            </a:r>
          </a:p>
          <a:p>
            <a:r>
              <a:rPr lang="en-US" sz="1100" kern="0" dirty="0">
                <a:solidFill>
                  <a:srgbClr val="000000"/>
                </a:solidFill>
              </a:rPr>
              <a:t>New devices added </a:t>
            </a:r>
          </a:p>
          <a:p>
            <a:r>
              <a:rPr lang="en-US" sz="1100" kern="0" dirty="0">
                <a:solidFill>
                  <a:srgbClr val="000000"/>
                </a:solidFill>
              </a:rPr>
              <a:t>Click “Done” </a:t>
            </a:r>
          </a:p>
        </p:txBody>
      </p:sp>
      <p:pic>
        <p:nvPicPr>
          <p:cNvPr id="23" name="Picture 22">
            <a:extLst>
              <a:ext uri="{FF2B5EF4-FFF2-40B4-BE49-F238E27FC236}">
                <a16:creationId xmlns:a16="http://schemas.microsoft.com/office/drawing/2014/main" id="{63DF73B6-91E0-4F40-828B-7075368A0DEB}"/>
              </a:ext>
            </a:extLst>
          </p:cNvPr>
          <p:cNvPicPr>
            <a:picLocks noChangeAspect="1"/>
          </p:cNvPicPr>
          <p:nvPr/>
        </p:nvPicPr>
        <p:blipFill>
          <a:blip r:embed="rId4"/>
          <a:stretch>
            <a:fillRect/>
          </a:stretch>
        </p:blipFill>
        <p:spPr>
          <a:xfrm>
            <a:off x="572464" y="2422783"/>
            <a:ext cx="1810845" cy="2806532"/>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C26EC182-D8C1-43DD-9A3C-DF856C3FBC4D}"/>
              </a:ext>
            </a:extLst>
          </p:cNvPr>
          <p:cNvPicPr>
            <a:picLocks noChangeAspect="1"/>
          </p:cNvPicPr>
          <p:nvPr/>
        </p:nvPicPr>
        <p:blipFill>
          <a:blip r:embed="rId5"/>
          <a:stretch>
            <a:fillRect/>
          </a:stretch>
        </p:blipFill>
        <p:spPr>
          <a:xfrm>
            <a:off x="751499" y="3208638"/>
            <a:ext cx="1431099" cy="973147"/>
          </a:xfrm>
          <a:prstGeom prst="rect">
            <a:avLst/>
          </a:prstGeom>
        </p:spPr>
      </p:pic>
      <p:sp>
        <p:nvSpPr>
          <p:cNvPr id="22" name="Title 6">
            <a:extLst>
              <a:ext uri="{FF2B5EF4-FFF2-40B4-BE49-F238E27FC236}">
                <a16:creationId xmlns:a16="http://schemas.microsoft.com/office/drawing/2014/main" id="{6AF1AE5F-5A51-4726-AE8A-3CE8A08FA8DA}"/>
              </a:ext>
            </a:extLst>
          </p:cNvPr>
          <p:cNvSpPr txBox="1">
            <a:spLocks noGrp="1"/>
          </p:cNvSpPr>
          <p:nvPr>
            <p:ph type="title"/>
          </p:nvPr>
        </p:nvSpPr>
        <p:spPr>
          <a:xfrm>
            <a:off x="355196" y="545751"/>
            <a:ext cx="8308975" cy="936000"/>
          </a:xfrm>
        </p:spPr>
        <p:txBody>
          <a:bodyPr/>
          <a:lstStyle/>
          <a:p>
            <a:r>
              <a:rPr lang="en-US" altLang="en-US" dirty="0"/>
              <a:t>Connection </a:t>
            </a:r>
            <a:r>
              <a:rPr lang="en-US" dirty="0"/>
              <a:t>Danfoss Link™ with </a:t>
            </a:r>
            <a:r>
              <a:rPr lang="en-US" altLang="en-US" dirty="0"/>
              <a:t>Amazon Alexa </a:t>
            </a:r>
            <a:endParaRPr lang="en-US" dirty="0"/>
          </a:p>
        </p:txBody>
      </p:sp>
      <p:pic>
        <p:nvPicPr>
          <p:cNvPr id="4" name="Picture 3">
            <a:extLst>
              <a:ext uri="{FF2B5EF4-FFF2-40B4-BE49-F238E27FC236}">
                <a16:creationId xmlns:a16="http://schemas.microsoft.com/office/drawing/2014/main" id="{82083FAC-8771-49AC-A1E9-643EF2C67C33}"/>
              </a:ext>
            </a:extLst>
          </p:cNvPr>
          <p:cNvPicPr>
            <a:picLocks noChangeAspect="1"/>
          </p:cNvPicPr>
          <p:nvPr/>
        </p:nvPicPr>
        <p:blipFill>
          <a:blip r:embed="rId6"/>
          <a:stretch>
            <a:fillRect/>
          </a:stretch>
        </p:blipFill>
        <p:spPr>
          <a:xfrm>
            <a:off x="4978568" y="2431242"/>
            <a:ext cx="1627682" cy="2989149"/>
          </a:xfrm>
          <a:prstGeom prst="rect">
            <a:avLst/>
          </a:prstGeom>
        </p:spPr>
      </p:pic>
      <p:sp>
        <p:nvSpPr>
          <p:cNvPr id="29" name="Rectangle 28">
            <a:extLst>
              <a:ext uri="{FF2B5EF4-FFF2-40B4-BE49-F238E27FC236}">
                <a16:creationId xmlns:a16="http://schemas.microsoft.com/office/drawing/2014/main" id="{E9CE9FD0-2293-42A7-B6EA-5CF93F1C8466}"/>
              </a:ext>
            </a:extLst>
          </p:cNvPr>
          <p:cNvSpPr/>
          <p:nvPr/>
        </p:nvSpPr>
        <p:spPr>
          <a:xfrm>
            <a:off x="4978566" y="5468794"/>
            <a:ext cx="1965288" cy="600164"/>
          </a:xfrm>
          <a:prstGeom prst="rect">
            <a:avLst/>
          </a:prstGeom>
        </p:spPr>
        <p:txBody>
          <a:bodyPr wrap="square">
            <a:spAutoFit/>
          </a:bodyPr>
          <a:lstStyle/>
          <a:p>
            <a:r>
              <a:rPr lang="en-US" sz="1100" kern="0" dirty="0">
                <a:solidFill>
                  <a:srgbClr val="000000"/>
                </a:solidFill>
              </a:rPr>
              <a:t>Alexa App:</a:t>
            </a:r>
          </a:p>
          <a:p>
            <a:r>
              <a:rPr lang="en-US" sz="1100" kern="0" dirty="0">
                <a:solidFill>
                  <a:srgbClr val="000000"/>
                </a:solidFill>
              </a:rPr>
              <a:t>Click on Thermostats icon to control and edit </a:t>
            </a:r>
            <a:endParaRPr lang="en-US" sz="1100" kern="0" dirty="0">
              <a:solidFill>
                <a:srgbClr val="000000"/>
              </a:solidFill>
              <a:latin typeface="Verdana"/>
            </a:endParaRPr>
          </a:p>
        </p:txBody>
      </p:sp>
      <p:sp>
        <p:nvSpPr>
          <p:cNvPr id="31" name="Rectangle: Rounded Corners 26">
            <a:extLst>
              <a:ext uri="{FF2B5EF4-FFF2-40B4-BE49-F238E27FC236}">
                <a16:creationId xmlns:a16="http://schemas.microsoft.com/office/drawing/2014/main" id="{9F62C4FE-9A00-4F47-B563-D0DBD8CFD224}"/>
              </a:ext>
            </a:extLst>
          </p:cNvPr>
          <p:cNvSpPr/>
          <p:nvPr/>
        </p:nvSpPr>
        <p:spPr>
          <a:xfrm>
            <a:off x="5383528" y="2743200"/>
            <a:ext cx="502490" cy="4654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
        <p:nvSpPr>
          <p:cNvPr id="33" name="Rectangle: Rounded Corners 26">
            <a:extLst>
              <a:ext uri="{FF2B5EF4-FFF2-40B4-BE49-F238E27FC236}">
                <a16:creationId xmlns:a16="http://schemas.microsoft.com/office/drawing/2014/main" id="{4CB66FB1-80F2-4FDA-A10B-E24002494141}"/>
              </a:ext>
            </a:extLst>
          </p:cNvPr>
          <p:cNvSpPr/>
          <p:nvPr/>
        </p:nvSpPr>
        <p:spPr>
          <a:xfrm>
            <a:off x="1326552" y="3826049"/>
            <a:ext cx="280575" cy="25411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
        <p:nvSpPr>
          <p:cNvPr id="36" name="Rectangle 35">
            <a:extLst>
              <a:ext uri="{FF2B5EF4-FFF2-40B4-BE49-F238E27FC236}">
                <a16:creationId xmlns:a16="http://schemas.microsoft.com/office/drawing/2014/main" id="{276DAC34-C2E0-412F-9121-ED85BB352D6A}"/>
              </a:ext>
            </a:extLst>
          </p:cNvPr>
          <p:cNvSpPr/>
          <p:nvPr/>
        </p:nvSpPr>
        <p:spPr>
          <a:xfrm>
            <a:off x="6943854" y="5468794"/>
            <a:ext cx="2096105" cy="600164"/>
          </a:xfrm>
          <a:prstGeom prst="rect">
            <a:avLst/>
          </a:prstGeom>
        </p:spPr>
        <p:txBody>
          <a:bodyPr wrap="square">
            <a:spAutoFit/>
          </a:bodyPr>
          <a:lstStyle/>
          <a:p>
            <a:r>
              <a:rPr lang="en-US" sz="1100" kern="0" dirty="0">
                <a:solidFill>
                  <a:srgbClr val="000000"/>
                </a:solidFill>
              </a:rPr>
              <a:t>Alexa App:</a:t>
            </a:r>
          </a:p>
          <a:p>
            <a:r>
              <a:rPr lang="en-US" sz="1100" kern="0" dirty="0">
                <a:solidFill>
                  <a:srgbClr val="000000"/>
                </a:solidFill>
              </a:rPr>
              <a:t>Choose the room you need to make an  adjustment  </a:t>
            </a:r>
            <a:endParaRPr lang="en-US" sz="1100" kern="0" dirty="0">
              <a:solidFill>
                <a:srgbClr val="000000"/>
              </a:solidFill>
              <a:latin typeface="Verdana"/>
            </a:endParaRPr>
          </a:p>
        </p:txBody>
      </p:sp>
      <p:pic>
        <p:nvPicPr>
          <p:cNvPr id="18" name="Picture 17">
            <a:extLst>
              <a:ext uri="{FF2B5EF4-FFF2-40B4-BE49-F238E27FC236}">
                <a16:creationId xmlns:a16="http://schemas.microsoft.com/office/drawing/2014/main" id="{3D3E573E-8F43-4686-B8AB-580390A8821D}"/>
              </a:ext>
            </a:extLst>
          </p:cNvPr>
          <p:cNvPicPr>
            <a:picLocks noChangeAspect="1"/>
          </p:cNvPicPr>
          <p:nvPr/>
        </p:nvPicPr>
        <p:blipFill>
          <a:blip r:embed="rId7"/>
          <a:stretch>
            <a:fillRect/>
          </a:stretch>
        </p:blipFill>
        <p:spPr>
          <a:xfrm>
            <a:off x="2818881" y="2413159"/>
            <a:ext cx="1574525" cy="2967791"/>
          </a:xfrm>
          <a:prstGeom prst="rect">
            <a:avLst/>
          </a:prstGeom>
        </p:spPr>
      </p:pic>
      <p:sp>
        <p:nvSpPr>
          <p:cNvPr id="19" name="Rectangle: Rounded Corners 26">
            <a:extLst>
              <a:ext uri="{FF2B5EF4-FFF2-40B4-BE49-F238E27FC236}">
                <a16:creationId xmlns:a16="http://schemas.microsoft.com/office/drawing/2014/main" id="{BB958378-2719-46E0-A0CF-364D35710E08}"/>
              </a:ext>
            </a:extLst>
          </p:cNvPr>
          <p:cNvSpPr/>
          <p:nvPr/>
        </p:nvSpPr>
        <p:spPr>
          <a:xfrm>
            <a:off x="3338069" y="4696041"/>
            <a:ext cx="491943" cy="2286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pic>
        <p:nvPicPr>
          <p:cNvPr id="20" name="Picture 19">
            <a:extLst>
              <a:ext uri="{FF2B5EF4-FFF2-40B4-BE49-F238E27FC236}">
                <a16:creationId xmlns:a16="http://schemas.microsoft.com/office/drawing/2014/main" id="{6E1C695C-7636-40DC-9736-D616666CA082}"/>
              </a:ext>
            </a:extLst>
          </p:cNvPr>
          <p:cNvPicPr>
            <a:picLocks noChangeAspect="1"/>
          </p:cNvPicPr>
          <p:nvPr/>
        </p:nvPicPr>
        <p:blipFill>
          <a:blip r:embed="rId8"/>
          <a:stretch>
            <a:fillRect/>
          </a:stretch>
        </p:blipFill>
        <p:spPr>
          <a:xfrm>
            <a:off x="7028311" y="2431242"/>
            <a:ext cx="1635860" cy="2989149"/>
          </a:xfrm>
          <a:prstGeom prst="rect">
            <a:avLst/>
          </a:prstGeom>
        </p:spPr>
      </p:pic>
    </p:spTree>
    <p:extLst>
      <p:ext uri="{BB962C8B-B14F-4D97-AF65-F5344CB8AC3E}">
        <p14:creationId xmlns:p14="http://schemas.microsoft.com/office/powerpoint/2010/main" val="114545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60656" y="4359750"/>
            <a:ext cx="5083345" cy="2052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13" name="Rectangle 12"/>
          <p:cNvSpPr/>
          <p:nvPr/>
        </p:nvSpPr>
        <p:spPr>
          <a:xfrm>
            <a:off x="4060658" y="0"/>
            <a:ext cx="5083342" cy="4359749"/>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9" name="TextBox 8"/>
          <p:cNvSpPr txBox="1"/>
          <p:nvPr/>
        </p:nvSpPr>
        <p:spPr>
          <a:xfrm>
            <a:off x="-120317" y="292448"/>
            <a:ext cx="4340433" cy="4793620"/>
          </a:xfrm>
          <a:prstGeom prst="rect">
            <a:avLst/>
          </a:prstGeom>
          <a:noFill/>
        </p:spPr>
        <p:txBody>
          <a:bodyPr wrap="square" lIns="270000" rIns="270000" rtlCol="0">
            <a:spAutoFit/>
          </a:bodyPr>
          <a:lstStyle/>
          <a:p>
            <a:r>
              <a:rPr lang="da-DK" sz="2000" dirty="0"/>
              <a:t>Current Alexa voice commands for </a:t>
            </a:r>
            <a:r>
              <a:rPr lang="en-US" sz="2000" dirty="0"/>
              <a:t>Danfoss Link™ </a:t>
            </a:r>
            <a:endParaRPr lang="da-DK" sz="2000" dirty="0"/>
          </a:p>
          <a:p>
            <a:pPr marL="428625" indent="-428625">
              <a:buFont typeface="Arial" panose="020B0604020202020204" pitchFamily="34" charset="0"/>
              <a:buChar char="•"/>
            </a:pPr>
            <a:endParaRPr lang="da-DK" sz="1350" dirty="0"/>
          </a:p>
          <a:p>
            <a:pPr marL="428625" indent="-428625">
              <a:buFont typeface="Arial" panose="020B0604020202020204" pitchFamily="34" charset="0"/>
              <a:buChar char="•"/>
            </a:pPr>
            <a:endParaRPr lang="da-DK" sz="1350" dirty="0"/>
          </a:p>
          <a:p>
            <a:endParaRPr lang="da-DK" sz="1350" i="1" dirty="0"/>
          </a:p>
          <a:p>
            <a:r>
              <a:rPr lang="da-DK" sz="1200" b="1" i="1" dirty="0"/>
              <a:t>Alexa, what is the temperature in </a:t>
            </a:r>
          </a:p>
          <a:p>
            <a:r>
              <a:rPr lang="da-DK" sz="1200" b="1" i="1" dirty="0"/>
              <a:t>(room name)?</a:t>
            </a:r>
          </a:p>
          <a:p>
            <a:endParaRPr lang="da-DK" sz="1350" i="1" dirty="0">
              <a:solidFill>
                <a:schemeClr val="bg2">
                  <a:lumMod val="90000"/>
                </a:schemeClr>
              </a:solidFill>
            </a:endParaRPr>
          </a:p>
          <a:p>
            <a:pPr algn="r"/>
            <a:r>
              <a:rPr lang="da-DK" sz="1200" i="1" dirty="0">
                <a:solidFill>
                  <a:srgbClr val="EE0007"/>
                </a:solidFill>
              </a:rPr>
              <a:t>The (room name) temperature is 23°</a:t>
            </a:r>
          </a:p>
          <a:p>
            <a:endParaRPr lang="da-DK" sz="1350" i="1" dirty="0"/>
          </a:p>
          <a:p>
            <a:endParaRPr lang="da-DK" sz="1350" i="1" dirty="0"/>
          </a:p>
          <a:p>
            <a:endParaRPr lang="da-DK" sz="1350" i="1" dirty="0"/>
          </a:p>
          <a:p>
            <a:r>
              <a:rPr lang="da-DK" sz="1200" b="1" i="1" dirty="0"/>
              <a:t>Alexa, turn up/down the heat in </a:t>
            </a:r>
          </a:p>
          <a:p>
            <a:r>
              <a:rPr lang="da-DK" sz="1200" b="1" i="1" dirty="0"/>
              <a:t>(room name)</a:t>
            </a:r>
          </a:p>
          <a:p>
            <a:endParaRPr lang="da-DK" sz="1350" i="1" dirty="0">
              <a:solidFill>
                <a:schemeClr val="bg2">
                  <a:lumMod val="90000"/>
                </a:schemeClr>
              </a:solidFill>
            </a:endParaRPr>
          </a:p>
          <a:p>
            <a:pPr algn="r"/>
            <a:r>
              <a:rPr lang="da-DK" sz="1200" i="1" dirty="0">
                <a:solidFill>
                  <a:srgbClr val="EE0007"/>
                </a:solidFill>
              </a:rPr>
              <a:t>The (room name) is set to 24° (1° change)</a:t>
            </a:r>
          </a:p>
          <a:p>
            <a:pPr algn="r"/>
            <a:endParaRPr lang="da-DK" sz="1200" i="1" dirty="0"/>
          </a:p>
          <a:p>
            <a:pPr algn="r"/>
            <a:endParaRPr lang="da-DK" sz="1200" i="1" dirty="0"/>
          </a:p>
          <a:p>
            <a:pPr algn="r"/>
            <a:endParaRPr lang="da-DK" sz="1200" i="1" dirty="0"/>
          </a:p>
          <a:p>
            <a:r>
              <a:rPr lang="da-DK" sz="1200" b="1" i="1" dirty="0"/>
              <a:t>Alexa, set the temperature in</a:t>
            </a:r>
          </a:p>
          <a:p>
            <a:r>
              <a:rPr lang="da-DK" sz="1200" b="1" i="1" dirty="0"/>
              <a:t>(room name) to 24°</a:t>
            </a:r>
          </a:p>
          <a:p>
            <a:pPr algn="r"/>
            <a:endParaRPr lang="da-DK" sz="1350" i="1" dirty="0"/>
          </a:p>
          <a:p>
            <a:pPr algn="r"/>
            <a:r>
              <a:rPr lang="da-DK" sz="1200" i="1" dirty="0">
                <a:solidFill>
                  <a:srgbClr val="EE0007"/>
                </a:solidFill>
              </a:rPr>
              <a:t>The (room name) is set to 24°</a:t>
            </a:r>
            <a:endParaRPr lang="da-DK" sz="1350" i="1" dirty="0">
              <a:solidFill>
                <a:schemeClr val="accent1">
                  <a:lumMod val="75000"/>
                </a:schemeClr>
              </a:solidFill>
            </a:endParaRPr>
          </a:p>
        </p:txBody>
      </p:sp>
      <p:pic>
        <p:nvPicPr>
          <p:cNvPr id="1026" name="Picture 2" descr="http://i2.mirror.co.uk/incoming/article6575247.ece/ALTERNATES/s615b/Tom-Cruis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Blur radius="21"/>
                    </a14:imgEffect>
                  </a14:imgLayer>
                </a14:imgProps>
              </a:ext>
              <a:ext uri="{28A0092B-C50C-407E-A947-70E740481C1C}">
                <a14:useLocalDpi xmlns:a14="http://schemas.microsoft.com/office/drawing/2010/main" val="0"/>
              </a:ext>
            </a:extLst>
          </a:blip>
          <a:srcRect l="4005" r="-4005" b="14064"/>
          <a:stretch/>
        </p:blipFill>
        <p:spPr bwMode="auto">
          <a:xfrm>
            <a:off x="4060657" y="1"/>
            <a:ext cx="3379812" cy="4359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8586" y="3037579"/>
            <a:ext cx="2007263" cy="2376500"/>
          </a:xfrm>
          <a:prstGeom prst="rect">
            <a:avLst/>
          </a:prstGeom>
          <a:effectLst>
            <a:outerShdw blurRad="50800" dist="38100" dir="2700000" algn="tl" rotWithShape="0">
              <a:prstClr val="black">
                <a:alpha val="40000"/>
              </a:prstClr>
            </a:outerShdw>
          </a:effectLst>
        </p:spPr>
      </p:pic>
      <p:sp>
        <p:nvSpPr>
          <p:cNvPr id="14" name="Speech Bubble: Oval 13"/>
          <p:cNvSpPr/>
          <p:nvPr/>
        </p:nvSpPr>
        <p:spPr>
          <a:xfrm>
            <a:off x="6506766" y="633153"/>
            <a:ext cx="1311353" cy="741550"/>
          </a:xfrm>
          <a:prstGeom prst="wedgeEllipseCallout">
            <a:avLst>
              <a:gd name="adj1" fmla="val -80559"/>
              <a:gd name="adj2" fmla="val 38647"/>
            </a:avLst>
          </a:prstGeom>
          <a:solidFill>
            <a:srgbClr val="66CCFF"/>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t>Hi Alexa</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0000"/>
          <a:stretch/>
        </p:blipFill>
        <p:spPr>
          <a:xfrm>
            <a:off x="4060658" y="4225828"/>
            <a:ext cx="902368" cy="1414238"/>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24BB581B-8956-4433-BB4B-C9CE86D629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1034" y="118375"/>
            <a:ext cx="846731" cy="328310"/>
          </a:xfrm>
          <a:prstGeom prst="rect">
            <a:avLst/>
          </a:prstGeom>
        </p:spPr>
      </p:pic>
      <p:pic>
        <p:nvPicPr>
          <p:cNvPr id="17" name="Picture 16">
            <a:extLst>
              <a:ext uri="{FF2B5EF4-FFF2-40B4-BE49-F238E27FC236}">
                <a16:creationId xmlns:a16="http://schemas.microsoft.com/office/drawing/2014/main" id="{CC79D4D6-B399-487F-B116-9D3139C34D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2140" y="5201690"/>
            <a:ext cx="356980" cy="138415"/>
          </a:xfrm>
          <a:prstGeom prst="rect">
            <a:avLst/>
          </a:prstGeom>
        </p:spPr>
      </p:pic>
      <p:sp>
        <p:nvSpPr>
          <p:cNvPr id="3" name="Rectangle 2">
            <a:extLst>
              <a:ext uri="{FF2B5EF4-FFF2-40B4-BE49-F238E27FC236}">
                <a16:creationId xmlns:a16="http://schemas.microsoft.com/office/drawing/2014/main" id="{D2E4759B-1277-4E6D-BC8B-14689FE34258}"/>
              </a:ext>
            </a:extLst>
          </p:cNvPr>
          <p:cNvSpPr/>
          <p:nvPr/>
        </p:nvSpPr>
        <p:spPr>
          <a:xfrm>
            <a:off x="-19308" y="5720053"/>
            <a:ext cx="4079963" cy="461665"/>
          </a:xfrm>
          <a:prstGeom prst="rect">
            <a:avLst/>
          </a:prstGeom>
        </p:spPr>
        <p:txBody>
          <a:bodyPr wrap="none">
            <a:spAutoFit/>
          </a:bodyPr>
          <a:lstStyle/>
          <a:p>
            <a:r>
              <a:rPr lang="en-US" sz="800" b="1" i="1" dirty="0"/>
              <a:t>Please note!</a:t>
            </a:r>
          </a:p>
          <a:p>
            <a:r>
              <a:rPr lang="en-US" sz="800" i="1" dirty="0"/>
              <a:t>It is possible to achieve the same result with a variety of different phrases </a:t>
            </a:r>
          </a:p>
          <a:p>
            <a:r>
              <a:rPr lang="en-US" sz="800" i="1" dirty="0"/>
              <a:t>such as: “increase the temperature in (room name) by 2 degrees”, etc. </a:t>
            </a:r>
          </a:p>
        </p:txBody>
      </p:sp>
    </p:spTree>
    <p:extLst>
      <p:ext uri="{BB962C8B-B14F-4D97-AF65-F5344CB8AC3E}">
        <p14:creationId xmlns:p14="http://schemas.microsoft.com/office/powerpoint/2010/main" val="205843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03BB1-28C5-4E0E-B2AB-3FABA47347C7}"/>
              </a:ext>
            </a:extLst>
          </p:cNvPr>
          <p:cNvSpPr>
            <a:spLocks noGrp="1"/>
          </p:cNvSpPr>
          <p:nvPr>
            <p:ph type="ctrTitle"/>
          </p:nvPr>
        </p:nvSpPr>
        <p:spPr/>
        <p:txBody>
          <a:bodyPr/>
          <a:lstStyle/>
          <a:p>
            <a:r>
              <a:rPr lang="en-US" dirty="0"/>
              <a:t>Frequently Asked Questions (FAQ)</a:t>
            </a:r>
            <a:endParaRPr lang="da-DK" dirty="0"/>
          </a:p>
        </p:txBody>
      </p:sp>
    </p:spTree>
    <p:extLst>
      <p:ext uri="{BB962C8B-B14F-4D97-AF65-F5344CB8AC3E}">
        <p14:creationId xmlns:p14="http://schemas.microsoft.com/office/powerpoint/2010/main" val="144559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17512" y="984738"/>
            <a:ext cx="8308975" cy="4994031"/>
          </a:xfrm>
        </p:spPr>
        <p:txBody>
          <a:bodyPr/>
          <a:lstStyle/>
          <a:p>
            <a:pPr>
              <a:spcAft>
                <a:spcPts val="2400"/>
              </a:spcAft>
            </a:pPr>
            <a:r>
              <a:rPr lang="en-US" sz="1400" dirty="0">
                <a:hlinkClick r:id="rId2" action="ppaction://hlinksldjump"/>
              </a:rPr>
              <a:t>How can I connect my </a:t>
            </a:r>
            <a:r>
              <a:rPr lang="en-GB" sz="1400" dirty="0">
                <a:hlinkClick r:id="rId2" action="ppaction://hlinksldjump"/>
              </a:rPr>
              <a:t>Danfoss Link</a:t>
            </a:r>
            <a:r>
              <a:rPr lang="en-GB" sz="1400" dirty="0">
                <a:latin typeface="Verdana" panose="020B0604030504040204" pitchFamily="34" charset="0"/>
                <a:ea typeface="Verdana" panose="020B0604030504040204" pitchFamily="34" charset="0"/>
                <a:cs typeface="Verdana" panose="020B0604030504040204" pitchFamily="34" charset="0"/>
                <a:hlinkClick r:id="rId2" action="ppaction://hlinksldjump"/>
              </a:rPr>
              <a:t>™ with Amazon Alexa (Quick Guide)? </a:t>
            </a:r>
            <a:endParaRPr lang="en-GB" sz="1400" dirty="0">
              <a:latin typeface="Verdana" panose="020B0604030504040204" pitchFamily="34" charset="0"/>
              <a:ea typeface="Verdana" panose="020B0604030504040204" pitchFamily="34" charset="0"/>
              <a:cs typeface="Verdana" panose="020B0604030504040204" pitchFamily="34" charset="0"/>
            </a:endParaRPr>
          </a:p>
          <a:p>
            <a:pPr>
              <a:spcAft>
                <a:spcPts val="2400"/>
              </a:spcAft>
            </a:pPr>
            <a:r>
              <a:rPr lang="en-US" sz="1400" dirty="0">
                <a:latin typeface="Verdana" panose="020B0604030504040204" pitchFamily="34" charset="0"/>
                <a:ea typeface="Verdana" panose="020B0604030504040204" pitchFamily="34" charset="0"/>
                <a:cs typeface="Verdana" panose="020B0604030504040204" pitchFamily="34" charset="0"/>
                <a:hlinkClick r:id="rId3" action="ppaction://hlinksldjump"/>
              </a:rPr>
              <a:t>Alexa App: If temperature displayed in Fahrenheit units. How can I change this? </a:t>
            </a:r>
            <a:endParaRPr lang="en-GB" sz="1400" dirty="0">
              <a:latin typeface="Verdana" panose="020B0604030504040204" pitchFamily="34" charset="0"/>
              <a:ea typeface="Verdana" panose="020B0604030504040204" pitchFamily="34" charset="0"/>
              <a:cs typeface="Verdana" panose="020B0604030504040204" pitchFamily="34" charset="0"/>
            </a:endParaRPr>
          </a:p>
          <a:p>
            <a:pPr>
              <a:spcAft>
                <a:spcPts val="2400"/>
              </a:spcAft>
            </a:pPr>
            <a:r>
              <a:rPr lang="en-US" sz="1400" dirty="0">
                <a:latin typeface="+mj-lt"/>
                <a:hlinkClick r:id="rId4" action="ppaction://hlinksldjump"/>
              </a:rPr>
              <a:t>What voice commands can I use to control my </a:t>
            </a:r>
            <a:r>
              <a:rPr lang="en-GB" sz="1400" dirty="0">
                <a:latin typeface="+mj-lt"/>
                <a:hlinkClick r:id="rId4" action="ppaction://hlinksldjump"/>
              </a:rPr>
              <a:t>Danfoss Link</a:t>
            </a:r>
            <a:r>
              <a:rPr lang="en-GB" sz="1400" dirty="0">
                <a:latin typeface="+mj-lt"/>
                <a:ea typeface="Verdana" panose="020B0604030504040204" pitchFamily="34" charset="0"/>
                <a:cs typeface="Verdana" panose="020B0604030504040204" pitchFamily="34" charset="0"/>
                <a:hlinkClick r:id="rId4" action="ppaction://hlinksldjump"/>
              </a:rPr>
              <a:t>™ and thermostats with Alexa</a:t>
            </a:r>
            <a:r>
              <a:rPr lang="en-US" sz="1400" dirty="0">
                <a:latin typeface="+mj-lt"/>
                <a:hlinkClick r:id="rId4" action="ppaction://hlinksldjump"/>
              </a:rPr>
              <a:t>?</a:t>
            </a:r>
            <a:endParaRPr lang="en-US" sz="1400" dirty="0">
              <a:latin typeface="+mj-lt"/>
            </a:endParaRPr>
          </a:p>
          <a:p>
            <a:pPr>
              <a:spcAft>
                <a:spcPts val="2400"/>
              </a:spcAft>
            </a:pPr>
            <a:r>
              <a:rPr lang="en-GB" sz="1400" dirty="0">
                <a:latin typeface="+mj-lt"/>
                <a:hlinkClick r:id="rId5" action="ppaction://hlinksldjump"/>
              </a:rPr>
              <a:t>Amazon Echo does not support my native language, can I use the integration anyway?</a:t>
            </a:r>
            <a:endParaRPr lang="en-GB" sz="1400" dirty="0">
              <a:latin typeface="+mj-lt"/>
            </a:endParaRPr>
          </a:p>
          <a:p>
            <a:pPr>
              <a:spcAft>
                <a:spcPts val="2400"/>
              </a:spcAft>
            </a:pPr>
            <a:r>
              <a:rPr lang="en-GB" sz="1400" dirty="0">
                <a:latin typeface="+mj-lt"/>
                <a:hlinkClick r:id="rId6" action="ppaction://hlinksldjump"/>
              </a:rPr>
              <a:t>Things to try</a:t>
            </a:r>
            <a:endParaRPr lang="en-GB" sz="1400" dirty="0">
              <a:latin typeface="+mj-lt"/>
            </a:endParaRPr>
          </a:p>
          <a:p>
            <a:pPr>
              <a:spcAft>
                <a:spcPts val="2400"/>
              </a:spcAft>
            </a:pPr>
            <a:r>
              <a:rPr lang="en-US" sz="1400" dirty="0">
                <a:latin typeface="+mj-lt"/>
                <a:hlinkClick r:id="rId7" action="ppaction://hlinksldjump"/>
              </a:rPr>
              <a:t>Alexa is saying “Sorry, device (</a:t>
            </a:r>
            <a:r>
              <a:rPr lang="en-GB" sz="1400" dirty="0">
                <a:latin typeface="+mj-lt"/>
                <a:hlinkClick r:id="rId7" action="ppaction://hlinksldjump"/>
              </a:rPr>
              <a:t>Danfoss Link</a:t>
            </a:r>
            <a:r>
              <a:rPr lang="en-GB" sz="1400" dirty="0">
                <a:latin typeface="+mj-lt"/>
                <a:ea typeface="Verdana" panose="020B0604030504040204" pitchFamily="34" charset="0"/>
                <a:cs typeface="Verdana" panose="020B0604030504040204" pitchFamily="34" charset="0"/>
                <a:hlinkClick r:id="rId7" action="ppaction://hlinksldjump"/>
              </a:rPr>
              <a:t>™ </a:t>
            </a:r>
            <a:r>
              <a:rPr lang="en-US" sz="1400" dirty="0">
                <a:latin typeface="+mj-lt"/>
                <a:hlinkClick r:id="rId7" action="ppaction://hlinksldjump"/>
              </a:rPr>
              <a:t>CC) is not responding.” What should I do?</a:t>
            </a:r>
            <a:endParaRPr lang="en-US" sz="1400" dirty="0">
              <a:latin typeface="+mj-lt"/>
            </a:endParaRPr>
          </a:p>
          <a:p>
            <a:pPr>
              <a:spcAft>
                <a:spcPts val="2400"/>
              </a:spcAft>
            </a:pPr>
            <a:r>
              <a:rPr lang="en-US" sz="1400" dirty="0">
                <a:latin typeface="+mj-lt"/>
                <a:hlinkClick r:id="rId8" action="ppaction://hlinksldjump"/>
              </a:rPr>
              <a:t>Alexa is saying “Sorry, which room did you mean?” What should I do? Recommended room names.</a:t>
            </a:r>
            <a:r>
              <a:rPr lang="en-US" sz="1400" dirty="0">
                <a:latin typeface="+mj-lt"/>
              </a:rPr>
              <a:t> </a:t>
            </a:r>
          </a:p>
          <a:p>
            <a:pPr>
              <a:spcAft>
                <a:spcPts val="2400"/>
              </a:spcAft>
            </a:pPr>
            <a:r>
              <a:rPr lang="en-US" sz="1400" dirty="0">
                <a:latin typeface="+mj-lt"/>
                <a:hlinkClick r:id="rId9" action="ppaction://hlinksldjump"/>
              </a:rPr>
              <a:t>Does my </a:t>
            </a:r>
            <a:r>
              <a:rPr lang="en-GB" sz="1400" dirty="0">
                <a:latin typeface="+mj-lt"/>
                <a:hlinkClick r:id="rId9" action="ppaction://hlinksldjump"/>
              </a:rPr>
              <a:t>Danfoss Link</a:t>
            </a:r>
            <a:r>
              <a:rPr lang="en-GB" sz="1400" dirty="0">
                <a:latin typeface="+mj-lt"/>
                <a:ea typeface="Verdana" panose="020B0604030504040204" pitchFamily="34" charset="0"/>
                <a:cs typeface="Verdana" panose="020B0604030504040204" pitchFamily="34" charset="0"/>
                <a:hlinkClick r:id="rId9" action="ppaction://hlinksldjump"/>
              </a:rPr>
              <a:t>™ </a:t>
            </a:r>
            <a:r>
              <a:rPr lang="en-US" sz="1400" dirty="0">
                <a:latin typeface="+mj-lt"/>
                <a:hlinkClick r:id="rId9" action="ppaction://hlinksldjump"/>
              </a:rPr>
              <a:t>CC and my Amazon Echo need to be on the same Wi-Fi network?</a:t>
            </a:r>
            <a:endParaRPr lang="en-US" sz="1400" dirty="0">
              <a:latin typeface="+mj-lt"/>
            </a:endParaRPr>
          </a:p>
          <a:p>
            <a:pPr>
              <a:spcAft>
                <a:spcPts val="2400"/>
              </a:spcAft>
            </a:pPr>
            <a:r>
              <a:rPr lang="en-US" sz="1400" dirty="0">
                <a:latin typeface="+mj-lt"/>
                <a:hlinkClick r:id="rId10" action="ppaction://hlinksldjump"/>
              </a:rPr>
              <a:t>Policy</a:t>
            </a:r>
            <a:endParaRPr lang="en-US" sz="1400" dirty="0">
              <a:latin typeface="+mj-lt"/>
            </a:endParaRPr>
          </a:p>
          <a:p>
            <a:pPr marL="0" indent="0">
              <a:buNone/>
            </a:pPr>
            <a:endParaRPr lang="en-GB" sz="1200" dirty="0"/>
          </a:p>
          <a:p>
            <a:pPr marL="0" indent="0">
              <a:buNone/>
            </a:pPr>
            <a:endParaRPr lang="en-GB" dirty="0"/>
          </a:p>
        </p:txBody>
      </p:sp>
      <p:sp>
        <p:nvSpPr>
          <p:cNvPr id="6" name="Title 6">
            <a:extLst>
              <a:ext uri="{FF2B5EF4-FFF2-40B4-BE49-F238E27FC236}">
                <a16:creationId xmlns:a16="http://schemas.microsoft.com/office/drawing/2014/main" id="{D8604CF7-15FF-402B-86C8-5CC98A0B9A90}"/>
              </a:ext>
            </a:extLst>
          </p:cNvPr>
          <p:cNvSpPr txBox="1">
            <a:spLocks noGrp="1"/>
          </p:cNvSpPr>
          <p:nvPr>
            <p:ph type="title"/>
          </p:nvPr>
        </p:nvSpPr>
        <p:spPr>
          <a:xfrm>
            <a:off x="575774" y="304067"/>
            <a:ext cx="8308975" cy="680671"/>
          </a:xfrm>
        </p:spPr>
        <p:txBody>
          <a:bodyPr/>
          <a:lstStyle/>
          <a:p>
            <a:r>
              <a:rPr lang="en-US" dirty="0"/>
              <a:t>Danfoss Link™ &amp;</a:t>
            </a:r>
            <a:r>
              <a:rPr lang="en-US" altLang="en-US" dirty="0"/>
              <a:t> Amazon Alexa</a:t>
            </a:r>
            <a:endParaRPr lang="en-US" dirty="0"/>
          </a:p>
        </p:txBody>
      </p:sp>
    </p:spTree>
    <p:extLst>
      <p:ext uri="{BB962C8B-B14F-4D97-AF65-F5344CB8AC3E}">
        <p14:creationId xmlns:p14="http://schemas.microsoft.com/office/powerpoint/2010/main" val="251118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95274"/>
            <a:ext cx="8308975" cy="1313717"/>
          </a:xfrm>
        </p:spPr>
        <p:txBody>
          <a:bodyPr/>
          <a:lstStyle/>
          <a:p>
            <a:r>
              <a:rPr lang="en-US" dirty="0"/>
              <a:t>Alexa App: temperature displayed in Fahrenheit units. How can I change this? </a:t>
            </a:r>
            <a:br>
              <a:rPr lang="en-US" dirty="0"/>
            </a:br>
            <a:endParaRPr lang="en-US" dirty="0"/>
          </a:p>
        </p:txBody>
      </p:sp>
      <p:sp>
        <p:nvSpPr>
          <p:cNvPr id="4" name="Content Placeholder 2">
            <a:extLst>
              <a:ext uri="{FF2B5EF4-FFF2-40B4-BE49-F238E27FC236}">
                <a16:creationId xmlns:a16="http://schemas.microsoft.com/office/drawing/2014/main" id="{915D5088-61E3-47BE-B9B2-CBE21DEFAF75}"/>
              </a:ext>
            </a:extLst>
          </p:cNvPr>
          <p:cNvSpPr txBox="1">
            <a:spLocks/>
          </p:cNvSpPr>
          <p:nvPr/>
        </p:nvSpPr>
        <p:spPr>
          <a:xfrm>
            <a:off x="363679" y="1371600"/>
            <a:ext cx="8308975" cy="4898291"/>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As a default temperature unit Alexa App displayed in Fahrenheit. To change the measurement units we need:</a:t>
            </a:r>
          </a:p>
          <a:p>
            <a:pPr marL="0" indent="0">
              <a:buNone/>
            </a:pPr>
            <a:r>
              <a:rPr lang="en-US" sz="14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r>
              <a:rPr lang="en-US" sz="800" i="1" dirty="0"/>
              <a:t>Recommendation: After adjustment new settings restart your Alexa app in order to get information updated.    </a:t>
            </a:r>
          </a:p>
        </p:txBody>
      </p:sp>
      <p:sp>
        <p:nvSpPr>
          <p:cNvPr id="15" name="Rectangle 14">
            <a:extLst>
              <a:ext uri="{FF2B5EF4-FFF2-40B4-BE49-F238E27FC236}">
                <a16:creationId xmlns:a16="http://schemas.microsoft.com/office/drawing/2014/main" id="{BECDE45E-A82F-41EA-B9FA-DCD4638F9E07}"/>
              </a:ext>
            </a:extLst>
          </p:cNvPr>
          <p:cNvSpPr/>
          <p:nvPr/>
        </p:nvSpPr>
        <p:spPr>
          <a:xfrm>
            <a:off x="2266829" y="5028442"/>
            <a:ext cx="1659429" cy="400110"/>
          </a:xfrm>
          <a:prstGeom prst="rect">
            <a:avLst/>
          </a:prstGeom>
        </p:spPr>
        <p:txBody>
          <a:bodyPr wrap="none">
            <a:spAutoFit/>
          </a:bodyPr>
          <a:lstStyle/>
          <a:p>
            <a:r>
              <a:rPr lang="en-US" sz="1000" dirty="0"/>
              <a:t>Alexa App:</a:t>
            </a:r>
          </a:p>
          <a:p>
            <a:r>
              <a:rPr lang="en-US" sz="1000" dirty="0"/>
              <a:t>Click “Device Settings”</a:t>
            </a:r>
          </a:p>
        </p:txBody>
      </p:sp>
      <p:sp>
        <p:nvSpPr>
          <p:cNvPr id="16" name="Rectangle 15">
            <a:extLst>
              <a:ext uri="{FF2B5EF4-FFF2-40B4-BE49-F238E27FC236}">
                <a16:creationId xmlns:a16="http://schemas.microsoft.com/office/drawing/2014/main" id="{709EFB35-BD7A-4F4C-87E9-017EAFA6C6E2}"/>
              </a:ext>
            </a:extLst>
          </p:cNvPr>
          <p:cNvSpPr/>
          <p:nvPr/>
        </p:nvSpPr>
        <p:spPr>
          <a:xfrm>
            <a:off x="3993700" y="5040637"/>
            <a:ext cx="1560042" cy="400110"/>
          </a:xfrm>
          <a:prstGeom prst="rect">
            <a:avLst/>
          </a:prstGeom>
        </p:spPr>
        <p:txBody>
          <a:bodyPr wrap="none">
            <a:spAutoFit/>
          </a:bodyPr>
          <a:lstStyle/>
          <a:p>
            <a:r>
              <a:rPr lang="en-US" sz="1000" dirty="0"/>
              <a:t>Alexa App:</a:t>
            </a:r>
          </a:p>
          <a:p>
            <a:r>
              <a:rPr lang="en-US" sz="1000" dirty="0"/>
              <a:t>Choose “This Device”</a:t>
            </a:r>
          </a:p>
        </p:txBody>
      </p:sp>
      <p:sp>
        <p:nvSpPr>
          <p:cNvPr id="17" name="Rectangle 16">
            <a:extLst>
              <a:ext uri="{FF2B5EF4-FFF2-40B4-BE49-F238E27FC236}">
                <a16:creationId xmlns:a16="http://schemas.microsoft.com/office/drawing/2014/main" id="{089A5BF7-9EE0-453C-8D62-08717C204B87}"/>
              </a:ext>
            </a:extLst>
          </p:cNvPr>
          <p:cNvSpPr/>
          <p:nvPr/>
        </p:nvSpPr>
        <p:spPr>
          <a:xfrm>
            <a:off x="5660110" y="5016653"/>
            <a:ext cx="1738452" cy="553998"/>
          </a:xfrm>
          <a:prstGeom prst="rect">
            <a:avLst/>
          </a:prstGeom>
        </p:spPr>
        <p:txBody>
          <a:bodyPr wrap="square">
            <a:spAutoFit/>
          </a:bodyPr>
          <a:lstStyle/>
          <a:p>
            <a:r>
              <a:rPr lang="en-US" sz="1000" dirty="0"/>
              <a:t>Alexa App:</a:t>
            </a:r>
          </a:p>
          <a:p>
            <a:r>
              <a:rPr lang="en-US" sz="1000" dirty="0"/>
              <a:t>Choose “Measurement Units”</a:t>
            </a:r>
          </a:p>
        </p:txBody>
      </p:sp>
      <p:sp>
        <p:nvSpPr>
          <p:cNvPr id="18" name="Rectangle 17">
            <a:extLst>
              <a:ext uri="{FF2B5EF4-FFF2-40B4-BE49-F238E27FC236}">
                <a16:creationId xmlns:a16="http://schemas.microsoft.com/office/drawing/2014/main" id="{E9943EE5-B248-4E61-A65B-CE9A65D746D8}"/>
              </a:ext>
            </a:extLst>
          </p:cNvPr>
          <p:cNvSpPr/>
          <p:nvPr/>
        </p:nvSpPr>
        <p:spPr>
          <a:xfrm>
            <a:off x="7322362" y="5016653"/>
            <a:ext cx="1918159" cy="553998"/>
          </a:xfrm>
          <a:prstGeom prst="rect">
            <a:avLst/>
          </a:prstGeom>
        </p:spPr>
        <p:txBody>
          <a:bodyPr wrap="square">
            <a:spAutoFit/>
          </a:bodyPr>
          <a:lstStyle/>
          <a:p>
            <a:r>
              <a:rPr lang="en-US" sz="1000" dirty="0"/>
              <a:t>Alexa App:</a:t>
            </a:r>
          </a:p>
          <a:p>
            <a:r>
              <a:rPr lang="en-US" sz="1000" dirty="0"/>
              <a:t>Adjust  “Measurement</a:t>
            </a:r>
          </a:p>
          <a:p>
            <a:r>
              <a:rPr lang="en-US" sz="1000" dirty="0"/>
              <a:t>Units” to your preference</a:t>
            </a:r>
          </a:p>
        </p:txBody>
      </p:sp>
      <p:sp>
        <p:nvSpPr>
          <p:cNvPr id="19" name="Rectangle 18">
            <a:extLst>
              <a:ext uri="{FF2B5EF4-FFF2-40B4-BE49-F238E27FC236}">
                <a16:creationId xmlns:a16="http://schemas.microsoft.com/office/drawing/2014/main" id="{765D7AB9-95DD-4E19-B3A4-C33728F1DEDB}"/>
              </a:ext>
            </a:extLst>
          </p:cNvPr>
          <p:cNvSpPr/>
          <p:nvPr/>
        </p:nvSpPr>
        <p:spPr>
          <a:xfrm>
            <a:off x="363679" y="5031869"/>
            <a:ext cx="1835709" cy="553998"/>
          </a:xfrm>
          <a:prstGeom prst="rect">
            <a:avLst/>
          </a:prstGeom>
        </p:spPr>
        <p:txBody>
          <a:bodyPr wrap="square">
            <a:spAutoFit/>
          </a:bodyPr>
          <a:lstStyle/>
          <a:p>
            <a:r>
              <a:rPr lang="en-US" sz="1000" dirty="0"/>
              <a:t>Alexa App:</a:t>
            </a:r>
          </a:p>
          <a:p>
            <a:r>
              <a:rPr lang="en-US" sz="1000" dirty="0"/>
              <a:t>Open the left side menu and go to “Settings” </a:t>
            </a:r>
          </a:p>
        </p:txBody>
      </p:sp>
      <p:pic>
        <p:nvPicPr>
          <p:cNvPr id="14" name="Picture 13">
            <a:extLst>
              <a:ext uri="{FF2B5EF4-FFF2-40B4-BE49-F238E27FC236}">
                <a16:creationId xmlns:a16="http://schemas.microsoft.com/office/drawing/2014/main" id="{6747FC91-D224-4014-A5FD-1BCBE37D73D8}"/>
              </a:ext>
            </a:extLst>
          </p:cNvPr>
          <p:cNvPicPr>
            <a:picLocks noChangeAspect="1"/>
          </p:cNvPicPr>
          <p:nvPr/>
        </p:nvPicPr>
        <p:blipFill>
          <a:blip r:embed="rId3"/>
          <a:stretch>
            <a:fillRect/>
          </a:stretch>
        </p:blipFill>
        <p:spPr>
          <a:xfrm>
            <a:off x="471345" y="1986634"/>
            <a:ext cx="1400077" cy="2877936"/>
          </a:xfrm>
          <a:prstGeom prst="rect">
            <a:avLst/>
          </a:prstGeom>
        </p:spPr>
      </p:pic>
      <p:pic>
        <p:nvPicPr>
          <p:cNvPr id="20" name="Picture 19">
            <a:extLst>
              <a:ext uri="{FF2B5EF4-FFF2-40B4-BE49-F238E27FC236}">
                <a16:creationId xmlns:a16="http://schemas.microsoft.com/office/drawing/2014/main" id="{9015BFF1-2AFF-4239-86B4-ACB75BBC3927}"/>
              </a:ext>
            </a:extLst>
          </p:cNvPr>
          <p:cNvPicPr>
            <a:picLocks noChangeAspect="1"/>
          </p:cNvPicPr>
          <p:nvPr/>
        </p:nvPicPr>
        <p:blipFill>
          <a:blip r:embed="rId4"/>
          <a:stretch>
            <a:fillRect/>
          </a:stretch>
        </p:blipFill>
        <p:spPr>
          <a:xfrm>
            <a:off x="2266829" y="1976594"/>
            <a:ext cx="1429090" cy="2937574"/>
          </a:xfrm>
          <a:prstGeom prst="rect">
            <a:avLst/>
          </a:prstGeom>
        </p:spPr>
      </p:pic>
      <p:pic>
        <p:nvPicPr>
          <p:cNvPr id="21" name="Picture 20">
            <a:extLst>
              <a:ext uri="{FF2B5EF4-FFF2-40B4-BE49-F238E27FC236}">
                <a16:creationId xmlns:a16="http://schemas.microsoft.com/office/drawing/2014/main" id="{0803FAAA-24E4-4453-92A3-6D9B1B51BF5A}"/>
              </a:ext>
            </a:extLst>
          </p:cNvPr>
          <p:cNvPicPr>
            <a:picLocks noChangeAspect="1"/>
          </p:cNvPicPr>
          <p:nvPr/>
        </p:nvPicPr>
        <p:blipFill>
          <a:blip r:embed="rId5"/>
          <a:stretch>
            <a:fillRect/>
          </a:stretch>
        </p:blipFill>
        <p:spPr>
          <a:xfrm>
            <a:off x="3988675" y="1948025"/>
            <a:ext cx="1456886" cy="2994711"/>
          </a:xfrm>
          <a:prstGeom prst="rect">
            <a:avLst/>
          </a:prstGeom>
        </p:spPr>
      </p:pic>
      <p:pic>
        <p:nvPicPr>
          <p:cNvPr id="22" name="Picture 21">
            <a:extLst>
              <a:ext uri="{FF2B5EF4-FFF2-40B4-BE49-F238E27FC236}">
                <a16:creationId xmlns:a16="http://schemas.microsoft.com/office/drawing/2014/main" id="{71E0AA3A-159C-4A8B-A017-AB2D02226BA1}"/>
              </a:ext>
            </a:extLst>
          </p:cNvPr>
          <p:cNvPicPr>
            <a:picLocks noChangeAspect="1"/>
          </p:cNvPicPr>
          <p:nvPr/>
        </p:nvPicPr>
        <p:blipFill>
          <a:blip r:embed="rId6"/>
          <a:stretch>
            <a:fillRect/>
          </a:stretch>
        </p:blipFill>
        <p:spPr>
          <a:xfrm>
            <a:off x="5738317" y="1942721"/>
            <a:ext cx="1456887" cy="2994711"/>
          </a:xfrm>
          <a:prstGeom prst="rect">
            <a:avLst/>
          </a:prstGeom>
        </p:spPr>
      </p:pic>
      <p:pic>
        <p:nvPicPr>
          <p:cNvPr id="23" name="Picture 22">
            <a:extLst>
              <a:ext uri="{FF2B5EF4-FFF2-40B4-BE49-F238E27FC236}">
                <a16:creationId xmlns:a16="http://schemas.microsoft.com/office/drawing/2014/main" id="{DB98F072-A1B8-4B93-A248-2E3D9D1AB8BE}"/>
              </a:ext>
            </a:extLst>
          </p:cNvPr>
          <p:cNvPicPr>
            <a:picLocks noChangeAspect="1"/>
          </p:cNvPicPr>
          <p:nvPr/>
        </p:nvPicPr>
        <p:blipFill>
          <a:blip r:embed="rId7"/>
          <a:stretch>
            <a:fillRect/>
          </a:stretch>
        </p:blipFill>
        <p:spPr>
          <a:xfrm>
            <a:off x="7383808" y="1942305"/>
            <a:ext cx="1456886" cy="2994710"/>
          </a:xfrm>
          <a:prstGeom prst="rect">
            <a:avLst/>
          </a:prstGeom>
        </p:spPr>
      </p:pic>
      <p:sp>
        <p:nvSpPr>
          <p:cNvPr id="24" name="Rectangle: Rounded Corners 26">
            <a:extLst>
              <a:ext uri="{FF2B5EF4-FFF2-40B4-BE49-F238E27FC236}">
                <a16:creationId xmlns:a16="http://schemas.microsoft.com/office/drawing/2014/main" id="{ADBB694A-1778-43EF-9B65-D3277000137E}"/>
              </a:ext>
            </a:extLst>
          </p:cNvPr>
          <p:cNvSpPr/>
          <p:nvPr/>
        </p:nvSpPr>
        <p:spPr>
          <a:xfrm>
            <a:off x="471345" y="3439660"/>
            <a:ext cx="685510" cy="24435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
        <p:nvSpPr>
          <p:cNvPr id="25" name="Rectangle: Rounded Corners 26">
            <a:extLst>
              <a:ext uri="{FF2B5EF4-FFF2-40B4-BE49-F238E27FC236}">
                <a16:creationId xmlns:a16="http://schemas.microsoft.com/office/drawing/2014/main" id="{20582A85-96DD-4C76-A621-1CEEF7361B35}"/>
              </a:ext>
            </a:extLst>
          </p:cNvPr>
          <p:cNvSpPr/>
          <p:nvPr/>
        </p:nvSpPr>
        <p:spPr>
          <a:xfrm>
            <a:off x="2293722" y="2563139"/>
            <a:ext cx="553387" cy="24435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
        <p:nvSpPr>
          <p:cNvPr id="26" name="Rectangle: Rounded Corners 26">
            <a:extLst>
              <a:ext uri="{FF2B5EF4-FFF2-40B4-BE49-F238E27FC236}">
                <a16:creationId xmlns:a16="http://schemas.microsoft.com/office/drawing/2014/main" id="{F673302B-8B21-496A-A3AB-05135976CD7B}"/>
              </a:ext>
            </a:extLst>
          </p:cNvPr>
          <p:cNvSpPr/>
          <p:nvPr/>
        </p:nvSpPr>
        <p:spPr>
          <a:xfrm>
            <a:off x="4015126" y="2563139"/>
            <a:ext cx="612292" cy="29777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
        <p:nvSpPr>
          <p:cNvPr id="27" name="Rectangle: Rounded Corners 26">
            <a:extLst>
              <a:ext uri="{FF2B5EF4-FFF2-40B4-BE49-F238E27FC236}">
                <a16:creationId xmlns:a16="http://schemas.microsoft.com/office/drawing/2014/main" id="{6089299E-D78E-4D23-AE97-B6AA493BE75B}"/>
              </a:ext>
            </a:extLst>
          </p:cNvPr>
          <p:cNvSpPr/>
          <p:nvPr/>
        </p:nvSpPr>
        <p:spPr>
          <a:xfrm>
            <a:off x="5738317" y="3212155"/>
            <a:ext cx="620919" cy="24435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
        <p:nvSpPr>
          <p:cNvPr id="28" name="Rectangle: Rounded Corners 26">
            <a:extLst>
              <a:ext uri="{FF2B5EF4-FFF2-40B4-BE49-F238E27FC236}">
                <a16:creationId xmlns:a16="http://schemas.microsoft.com/office/drawing/2014/main" id="{57E522AA-0C1D-4A12-B6B7-B5194B664730}"/>
              </a:ext>
            </a:extLst>
          </p:cNvPr>
          <p:cNvSpPr/>
          <p:nvPr/>
        </p:nvSpPr>
        <p:spPr>
          <a:xfrm>
            <a:off x="7383808" y="2685317"/>
            <a:ext cx="364549" cy="24435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
        <p:nvSpPr>
          <p:cNvPr id="29" name="Rectangle: Rounded Corners 26">
            <a:extLst>
              <a:ext uri="{FF2B5EF4-FFF2-40B4-BE49-F238E27FC236}">
                <a16:creationId xmlns:a16="http://schemas.microsoft.com/office/drawing/2014/main" id="{878B9C34-C97B-4223-88D9-AFED09373617}"/>
              </a:ext>
            </a:extLst>
          </p:cNvPr>
          <p:cNvSpPr/>
          <p:nvPr/>
        </p:nvSpPr>
        <p:spPr>
          <a:xfrm>
            <a:off x="7383807" y="3463486"/>
            <a:ext cx="364549" cy="24435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307907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95274"/>
            <a:ext cx="8308975" cy="1313717"/>
          </a:xfrm>
        </p:spPr>
        <p:txBody>
          <a:bodyPr/>
          <a:lstStyle/>
          <a:p>
            <a:r>
              <a:rPr lang="en-US" dirty="0"/>
              <a:t>What voice commands can I use to control my Danfoss Link™ and thermostats with Alexa?</a:t>
            </a:r>
            <a:br>
              <a:rPr lang="en-US" dirty="0"/>
            </a:br>
            <a:endParaRPr lang="en-US" dirty="0"/>
          </a:p>
        </p:txBody>
      </p:sp>
      <p:sp>
        <p:nvSpPr>
          <p:cNvPr id="4" name="Content Placeholder 2">
            <a:extLst>
              <a:ext uri="{FF2B5EF4-FFF2-40B4-BE49-F238E27FC236}">
                <a16:creationId xmlns:a16="http://schemas.microsoft.com/office/drawing/2014/main" id="{915D5088-61E3-47BE-B9B2-CBE21DEFAF75}"/>
              </a:ext>
            </a:extLst>
          </p:cNvPr>
          <p:cNvSpPr txBox="1">
            <a:spLocks/>
          </p:cNvSpPr>
          <p:nvPr/>
        </p:nvSpPr>
        <p:spPr>
          <a:xfrm>
            <a:off x="335970" y="1904857"/>
            <a:ext cx="8308975" cy="4660900"/>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   Compatible thermostats connected to your Danfoss Link™ CC can be controlled with Alexa by means of the next voice commands: </a:t>
            </a:r>
          </a:p>
          <a:p>
            <a:r>
              <a:rPr lang="en-US" sz="1400" dirty="0"/>
              <a:t>Alexa, what is the temperature in (room name)?</a:t>
            </a:r>
          </a:p>
          <a:p>
            <a:r>
              <a:rPr lang="en-US" sz="1400" dirty="0"/>
              <a:t>Alexa, turn up/down the heat in (room name).</a:t>
            </a:r>
          </a:p>
          <a:p>
            <a:r>
              <a:rPr lang="en-US" sz="1400" dirty="0"/>
              <a:t>Alexa, set the temperature in (room name) to 24°.</a:t>
            </a:r>
          </a:p>
          <a:p>
            <a:endParaRPr lang="en-US" sz="1400" dirty="0"/>
          </a:p>
          <a:p>
            <a:pPr marL="0" indent="0">
              <a:buFont typeface="Verdana" panose="020B0604030504040204" pitchFamily="34" charset="0"/>
              <a:buNone/>
            </a:pPr>
            <a:r>
              <a:rPr lang="en-US" sz="1400" dirty="0"/>
              <a:t>   The thermostat’s mode cannot be changed via Amazon Alexa. Adjustments to mode must   be made via the Danfoss Link CC or the Danfoss Link mobile app.</a:t>
            </a:r>
          </a:p>
        </p:txBody>
      </p:sp>
    </p:spTree>
    <p:extLst>
      <p:ext uri="{BB962C8B-B14F-4D97-AF65-F5344CB8AC3E}">
        <p14:creationId xmlns:p14="http://schemas.microsoft.com/office/powerpoint/2010/main" val="90683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Amazon Echo does not support my native language, can I use the integration anyway?</a:t>
            </a:r>
            <a:br>
              <a:rPr lang="en-GB" sz="2400" dirty="0"/>
            </a:br>
            <a:br>
              <a:rPr lang="en-GB" sz="2400" dirty="0"/>
            </a:br>
            <a:br>
              <a:rPr lang="en-GB" sz="2400" dirty="0"/>
            </a:br>
            <a:br>
              <a:rPr lang="en-GB" dirty="0">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3" name="Content Placeholder 2"/>
          <p:cNvSpPr>
            <a:spLocks noGrp="1"/>
          </p:cNvSpPr>
          <p:nvPr>
            <p:ph idx="1"/>
          </p:nvPr>
        </p:nvSpPr>
        <p:spPr>
          <a:xfrm>
            <a:off x="419098" y="1496080"/>
            <a:ext cx="8461666" cy="4660900"/>
          </a:xfrm>
        </p:spPr>
        <p:txBody>
          <a:bodyPr/>
          <a:lstStyle/>
          <a:p>
            <a:pPr>
              <a:lnSpc>
                <a:spcPct val="150000"/>
              </a:lnSpc>
            </a:pPr>
            <a:r>
              <a:rPr lang="en-US" sz="1400" dirty="0"/>
              <a:t>Amazon Echo is currently not launched in all markets, which means that Danfoss cannot guarantee functional integration with Amazon Echo. For now Danfoss Link CC supports Amazon Echo in following markets: Germany, England and France.</a:t>
            </a:r>
          </a:p>
          <a:p>
            <a:pPr>
              <a:lnSpc>
                <a:spcPct val="150000"/>
              </a:lnSpc>
            </a:pPr>
            <a:r>
              <a:rPr lang="en-US" sz="1400" dirty="0"/>
              <a:t>Supported languages: English (AU), English (GB), English (US), French (FR),</a:t>
            </a:r>
            <a:r>
              <a:rPr lang="ru-RU" sz="1400" dirty="0"/>
              <a:t> </a:t>
            </a:r>
            <a:r>
              <a:rPr lang="en-US" sz="1400" dirty="0"/>
              <a:t>German (DE)</a:t>
            </a:r>
          </a:p>
        </p:txBody>
      </p:sp>
    </p:spTree>
    <p:extLst>
      <p:ext uri="{BB962C8B-B14F-4D97-AF65-F5344CB8AC3E}">
        <p14:creationId xmlns:p14="http://schemas.microsoft.com/office/powerpoint/2010/main" val="245556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Things to try</a:t>
            </a:r>
            <a:br>
              <a:rPr lang="en-GB" dirty="0"/>
            </a:br>
            <a:endParaRPr lang="en-US" dirty="0"/>
          </a:p>
        </p:txBody>
      </p:sp>
      <p:sp>
        <p:nvSpPr>
          <p:cNvPr id="3" name="Content Placeholder 2"/>
          <p:cNvSpPr>
            <a:spLocks noGrp="1"/>
          </p:cNvSpPr>
          <p:nvPr>
            <p:ph idx="1"/>
          </p:nvPr>
        </p:nvSpPr>
        <p:spPr/>
        <p:txBody>
          <a:bodyPr/>
          <a:lstStyle/>
          <a:p>
            <a:r>
              <a:rPr lang="en-US" sz="1400" dirty="0"/>
              <a:t>Try saying:</a:t>
            </a:r>
          </a:p>
          <a:p>
            <a:pPr marL="0" indent="0">
              <a:buNone/>
            </a:pPr>
            <a:br>
              <a:rPr lang="en-US" sz="1400" dirty="0"/>
            </a:br>
            <a:r>
              <a:rPr lang="en-US" sz="1400" dirty="0"/>
              <a:t>“Alexa, what is the temperature in the Kitchen?”</a:t>
            </a:r>
          </a:p>
          <a:p>
            <a:pPr marL="0" indent="0">
              <a:buNone/>
            </a:pPr>
            <a:r>
              <a:rPr lang="en-US" sz="1400" dirty="0"/>
              <a:t>(Alexa replies: The “Kitchen” temperature is 21 degrees);</a:t>
            </a:r>
          </a:p>
          <a:p>
            <a:pPr marL="0" indent="0">
              <a:buNone/>
            </a:pPr>
            <a:endParaRPr lang="en-US" sz="1400" dirty="0"/>
          </a:p>
          <a:p>
            <a:pPr marL="0" indent="0">
              <a:buNone/>
            </a:pPr>
            <a:r>
              <a:rPr lang="en-US" sz="1400" dirty="0"/>
              <a:t>“Alexa, turn up the heat in the Kitchen”; </a:t>
            </a:r>
          </a:p>
          <a:p>
            <a:pPr marL="0" indent="0">
              <a:buNone/>
            </a:pPr>
            <a:r>
              <a:rPr lang="en-US" sz="1400" dirty="0"/>
              <a:t>(Alexa replies: “Kitchen” is set to 22 degrees);</a:t>
            </a:r>
          </a:p>
          <a:p>
            <a:pPr marL="0" indent="0">
              <a:buNone/>
            </a:pPr>
            <a:endParaRPr lang="en-US" sz="1400" dirty="0"/>
          </a:p>
          <a:p>
            <a:pPr marL="0" indent="0">
              <a:buNone/>
            </a:pPr>
            <a:r>
              <a:rPr lang="en-US" sz="1400" dirty="0"/>
              <a:t>“Alexa, set the temperature in the Kitchen to 24 degrees”;</a:t>
            </a:r>
          </a:p>
          <a:p>
            <a:pPr marL="0" indent="0">
              <a:buNone/>
            </a:pPr>
            <a:r>
              <a:rPr lang="en-US" sz="1400" dirty="0"/>
              <a:t>(Alexa replies: “Kitchen” is set to 24 degrees);</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236380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my </a:t>
            </a:r>
            <a:r>
              <a:rPr lang="en-GB" dirty="0"/>
              <a:t>Danfoss Link</a:t>
            </a:r>
            <a:r>
              <a:rPr lang="en-GB" dirty="0">
                <a:latin typeface="Verdana" panose="020B0604030504040204" pitchFamily="34" charset="0"/>
                <a:ea typeface="Verdana" panose="020B0604030504040204" pitchFamily="34" charset="0"/>
                <a:cs typeface="Verdana" panose="020B0604030504040204" pitchFamily="34" charset="0"/>
              </a:rPr>
              <a:t>™ </a:t>
            </a:r>
            <a:r>
              <a:rPr lang="en-US" dirty="0"/>
              <a:t>CC and my Amazon Echo need to be on the same Wi-Fi network?</a:t>
            </a:r>
            <a:br>
              <a:rPr lang="en-US" dirty="0"/>
            </a:br>
            <a:br>
              <a:rPr lang="en-US" dirty="0"/>
            </a:br>
            <a:br>
              <a:rPr lang="en-GB" dirty="0"/>
            </a:br>
            <a:endParaRPr lang="en-US" dirty="0"/>
          </a:p>
        </p:txBody>
      </p:sp>
      <p:sp>
        <p:nvSpPr>
          <p:cNvPr id="3" name="Content Placeholder 2"/>
          <p:cNvSpPr>
            <a:spLocks noGrp="1"/>
          </p:cNvSpPr>
          <p:nvPr>
            <p:ph idx="1"/>
          </p:nvPr>
        </p:nvSpPr>
        <p:spPr/>
        <p:txBody>
          <a:bodyPr/>
          <a:lstStyle/>
          <a:p>
            <a:r>
              <a:rPr lang="en-US" sz="1400" dirty="0"/>
              <a:t>No. They do both need to be connected to Wi-Fi networks, but they can be on separate Wi-Fi networks. </a:t>
            </a:r>
          </a:p>
        </p:txBody>
      </p:sp>
    </p:spTree>
    <p:extLst>
      <p:ext uri="{BB962C8B-B14F-4D97-AF65-F5344CB8AC3E}">
        <p14:creationId xmlns:p14="http://schemas.microsoft.com/office/powerpoint/2010/main" val="365445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News!</a:t>
            </a:r>
          </a:p>
        </p:txBody>
      </p:sp>
      <p:sp>
        <p:nvSpPr>
          <p:cNvPr id="8" name="Rectangle 7">
            <a:extLst>
              <a:ext uri="{FF2B5EF4-FFF2-40B4-BE49-F238E27FC236}">
                <a16:creationId xmlns:a16="http://schemas.microsoft.com/office/drawing/2014/main" id="{5BB71323-70A5-473C-AD2E-5AD529674519}"/>
              </a:ext>
            </a:extLst>
          </p:cNvPr>
          <p:cNvSpPr/>
          <p:nvPr/>
        </p:nvSpPr>
        <p:spPr>
          <a:xfrm>
            <a:off x="367315" y="839667"/>
            <a:ext cx="8246918" cy="1282787"/>
          </a:xfrm>
          <a:prstGeom prst="rect">
            <a:avLst/>
          </a:prstGeom>
        </p:spPr>
        <p:txBody>
          <a:bodyPr wrap="square">
            <a:spAutoFit/>
          </a:bodyPr>
          <a:lstStyle/>
          <a:p>
            <a:pPr algn="just">
              <a:lnSpc>
                <a:spcPct val="150000"/>
              </a:lnSpc>
            </a:pPr>
            <a:r>
              <a:rPr lang="en-US" dirty="0"/>
              <a:t>Danfoss follows the Smart Heating trend on the market and we have  finished Amazon Alexa integration! </a:t>
            </a:r>
          </a:p>
          <a:p>
            <a:pPr algn="just">
              <a:lnSpc>
                <a:spcPct val="150000"/>
              </a:lnSpc>
            </a:pPr>
            <a:endParaRPr lang="en-US" dirty="0"/>
          </a:p>
        </p:txBody>
      </p:sp>
      <p:pic>
        <p:nvPicPr>
          <p:cNvPr id="7" name="Picture 6">
            <a:extLst>
              <a:ext uri="{FF2B5EF4-FFF2-40B4-BE49-F238E27FC236}">
                <a16:creationId xmlns:a16="http://schemas.microsoft.com/office/drawing/2014/main" id="{98C31318-06D8-47BD-B524-BC5BB6ED8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034" y="118375"/>
            <a:ext cx="846731" cy="328310"/>
          </a:xfrm>
          <a:prstGeom prst="rect">
            <a:avLst/>
          </a:prstGeom>
        </p:spPr>
      </p:pic>
      <p:sp>
        <p:nvSpPr>
          <p:cNvPr id="3" name="Rectangle 2">
            <a:extLst>
              <a:ext uri="{FF2B5EF4-FFF2-40B4-BE49-F238E27FC236}">
                <a16:creationId xmlns:a16="http://schemas.microsoft.com/office/drawing/2014/main" id="{583033B9-6B9E-4A79-AA52-39BE6DD81629}"/>
              </a:ext>
            </a:extLst>
          </p:cNvPr>
          <p:cNvSpPr/>
          <p:nvPr/>
        </p:nvSpPr>
        <p:spPr>
          <a:xfrm>
            <a:off x="1124054" y="3656955"/>
            <a:ext cx="3041930" cy="609013"/>
          </a:xfrm>
          <a:prstGeom prst="rect">
            <a:avLst/>
          </a:prstGeom>
        </p:spPr>
        <p:txBody>
          <a:bodyPr wrap="square">
            <a:spAutoFit/>
          </a:bodyPr>
          <a:lstStyle/>
          <a:p>
            <a:pPr algn="just">
              <a:lnSpc>
                <a:spcPct val="150000"/>
              </a:lnSpc>
            </a:pPr>
            <a:r>
              <a:rPr lang="en-US" sz="1200" dirty="0"/>
              <a:t>Just give Alexa a voice command to set the room temperature you need</a:t>
            </a:r>
          </a:p>
        </p:txBody>
      </p:sp>
      <p:pic>
        <p:nvPicPr>
          <p:cNvPr id="1032" name="Picture 8" descr="Image result for radiators danfoss">
            <a:extLst>
              <a:ext uri="{FF2B5EF4-FFF2-40B4-BE49-F238E27FC236}">
                <a16:creationId xmlns:a16="http://schemas.microsoft.com/office/drawing/2014/main" id="{5E9DBC59-B0BE-4535-9F88-7ABB60AE6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955" y="4639501"/>
            <a:ext cx="3109919" cy="16922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D821308-8710-4F4D-8207-5F049E5E74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20" r="-1"/>
          <a:stretch/>
        </p:blipFill>
        <p:spPr>
          <a:xfrm>
            <a:off x="3019806" y="4966987"/>
            <a:ext cx="955384" cy="721115"/>
          </a:xfrm>
          <a:prstGeom prst="rect">
            <a:avLst/>
          </a:prstGeom>
          <a:ln>
            <a:noFill/>
          </a:ln>
          <a:effectLst>
            <a:outerShdw blurRad="190500" algn="tl" rotWithShape="0">
              <a:srgbClr val="000000">
                <a:alpha val="70000"/>
              </a:srgbClr>
            </a:outerShdw>
          </a:effectLst>
        </p:spPr>
      </p:pic>
      <p:pic>
        <p:nvPicPr>
          <p:cNvPr id="1034" name="Picture 10" descr="Related image">
            <a:extLst>
              <a:ext uri="{FF2B5EF4-FFF2-40B4-BE49-F238E27FC236}">
                <a16:creationId xmlns:a16="http://schemas.microsoft.com/office/drawing/2014/main" id="{6D882B03-0FC1-4C2F-A295-E025F618B0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955" y="5113638"/>
            <a:ext cx="1148929" cy="11489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E812121-9C35-4557-9162-B2F5D2608770}"/>
              </a:ext>
            </a:extLst>
          </p:cNvPr>
          <p:cNvSpPr/>
          <p:nvPr/>
        </p:nvSpPr>
        <p:spPr>
          <a:xfrm>
            <a:off x="-77401" y="2094702"/>
            <a:ext cx="8854086" cy="1144288"/>
          </a:xfrm>
          <a:prstGeom prst="rect">
            <a:avLst/>
          </a:prstGeom>
        </p:spPr>
        <p:txBody>
          <a:bodyPr wrap="square">
            <a:spAutoFit/>
          </a:bodyPr>
          <a:lstStyle/>
          <a:p>
            <a:pPr lvl="1"/>
            <a:r>
              <a:rPr lang="en-US" b="1" dirty="0"/>
              <a:t>Easy to start</a:t>
            </a:r>
          </a:p>
          <a:p>
            <a:pPr lvl="1">
              <a:lnSpc>
                <a:spcPct val="150000"/>
              </a:lnSpc>
            </a:pPr>
            <a:r>
              <a:rPr lang="en-US" dirty="0"/>
              <a:t>New smart feature will be integrated automatically by means of  simple software update on the Danfoss Link™ CC.</a:t>
            </a:r>
          </a:p>
        </p:txBody>
      </p:sp>
      <p:pic>
        <p:nvPicPr>
          <p:cNvPr id="1026" name="Picture 2" descr="Image result for head speaking picture ">
            <a:extLst>
              <a:ext uri="{FF2B5EF4-FFF2-40B4-BE49-F238E27FC236}">
                <a16:creationId xmlns:a16="http://schemas.microsoft.com/office/drawing/2014/main" id="{FCC06BAB-4089-48D7-BC00-50E2813BA7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456" y="4265968"/>
            <a:ext cx="1642775" cy="18070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32E761D-7F77-445C-948F-1CBF0DB390E0}"/>
              </a:ext>
            </a:extLst>
          </p:cNvPr>
          <p:cNvPicPr>
            <a:picLocks noChangeAspect="1"/>
          </p:cNvPicPr>
          <p:nvPr/>
        </p:nvPicPr>
        <p:blipFill>
          <a:blip r:embed="rId7"/>
          <a:stretch>
            <a:fillRect/>
          </a:stretch>
        </p:blipFill>
        <p:spPr>
          <a:xfrm>
            <a:off x="4863977" y="4639501"/>
            <a:ext cx="752475" cy="1562100"/>
          </a:xfrm>
          <a:prstGeom prst="rect">
            <a:avLst/>
          </a:prstGeom>
        </p:spPr>
      </p:pic>
    </p:spTree>
    <p:extLst>
      <p:ext uri="{BB962C8B-B14F-4D97-AF65-F5344CB8AC3E}">
        <p14:creationId xmlns:p14="http://schemas.microsoft.com/office/powerpoint/2010/main" val="238803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Alexa is saying “Sorry, device (</a:t>
            </a:r>
            <a:r>
              <a:rPr lang="en-GB" dirty="0"/>
              <a:t>Danfoss Link</a:t>
            </a:r>
            <a:r>
              <a:rPr lang="en-GB" dirty="0">
                <a:latin typeface="Verdana" panose="020B0604030504040204" pitchFamily="34" charset="0"/>
                <a:ea typeface="Verdana" panose="020B0604030504040204" pitchFamily="34" charset="0"/>
                <a:cs typeface="Verdana" panose="020B0604030504040204" pitchFamily="34" charset="0"/>
              </a:rPr>
              <a:t>™ </a:t>
            </a:r>
            <a:r>
              <a:rPr lang="en-US" dirty="0"/>
              <a:t>CC) is not responding.” What should I do?</a:t>
            </a:r>
            <a:br>
              <a:rPr lang="en-US" dirty="0"/>
            </a:br>
            <a:br>
              <a:rPr lang="en-US" dirty="0"/>
            </a:br>
            <a:br>
              <a:rPr lang="en-US" dirty="0"/>
            </a:br>
            <a:br>
              <a:rPr lang="en-US" dirty="0"/>
            </a:br>
            <a:br>
              <a:rPr lang="en-US" dirty="0"/>
            </a:br>
            <a:br>
              <a:rPr lang="en-GB" dirty="0"/>
            </a:br>
            <a:endParaRPr lang="en-US" dirty="0"/>
          </a:p>
        </p:txBody>
      </p:sp>
      <p:sp>
        <p:nvSpPr>
          <p:cNvPr id="3" name="Content Placeholder 2"/>
          <p:cNvSpPr>
            <a:spLocks noGrp="1"/>
          </p:cNvSpPr>
          <p:nvPr>
            <p:ph idx="1"/>
          </p:nvPr>
        </p:nvSpPr>
        <p:spPr/>
        <p:txBody>
          <a:bodyPr/>
          <a:lstStyle/>
          <a:p>
            <a:r>
              <a:rPr lang="en-US" sz="1400" dirty="0"/>
              <a:t>This is most likely happening because your Danfoss Link™ CC</a:t>
            </a:r>
          </a:p>
          <a:p>
            <a:pPr marL="0" indent="0">
              <a:buNone/>
            </a:pPr>
            <a:r>
              <a:rPr lang="en-US" sz="1400" dirty="0"/>
              <a:t>is not connected to Wi-Fi or your Danfoss Link™ app. </a:t>
            </a:r>
          </a:p>
          <a:p>
            <a:pPr marL="0" indent="0">
              <a:buNone/>
            </a:pPr>
            <a:endParaRPr lang="en-US" sz="1400" dirty="0"/>
          </a:p>
          <a:p>
            <a:pPr marL="0" indent="0">
              <a:buNone/>
            </a:pPr>
            <a:r>
              <a:rPr lang="en-US" sz="1400" dirty="0"/>
              <a:t>There are a few things you can try:</a:t>
            </a:r>
          </a:p>
          <a:p>
            <a:pPr marL="0" indent="0">
              <a:buNone/>
            </a:pPr>
            <a:r>
              <a:rPr lang="en-US" sz="1400" dirty="0"/>
              <a:t>Make sure your Danfoss Link™ CC is connected</a:t>
            </a:r>
          </a:p>
          <a:p>
            <a:pPr marL="0" indent="0">
              <a:buNone/>
            </a:pPr>
            <a:r>
              <a:rPr lang="en-US" sz="1400" dirty="0"/>
              <a:t>to Wi-Fi. To check Wi-Fi connection, from your Danfoss Link™ CC do the next steps:</a:t>
            </a:r>
          </a:p>
          <a:p>
            <a:pPr marL="0" indent="0">
              <a:buNone/>
            </a:pPr>
            <a:r>
              <a:rPr lang="en-US" sz="1400" dirty="0"/>
              <a:t>1. Click the main screen once;</a:t>
            </a:r>
          </a:p>
          <a:p>
            <a:pPr marL="0" indent="0">
              <a:buNone/>
            </a:pPr>
            <a:r>
              <a:rPr lang="en-US" sz="1400" dirty="0"/>
              <a:t>2. Click "House Control";</a:t>
            </a:r>
          </a:p>
          <a:p>
            <a:pPr marL="0" indent="0">
              <a:buNone/>
            </a:pPr>
            <a:r>
              <a:rPr lang="en-US" sz="1400" dirty="0"/>
              <a:t>3. Find and click "Settings";</a:t>
            </a:r>
          </a:p>
          <a:p>
            <a:pPr marL="0" indent="0">
              <a:buNone/>
            </a:pPr>
            <a:r>
              <a:rPr lang="en-US" sz="1400" dirty="0"/>
              <a:t>4. Click "Wi-Fi and Apps".</a:t>
            </a:r>
          </a:p>
          <a:p>
            <a:pPr marL="0" indent="0">
              <a:buNone/>
            </a:pPr>
            <a:r>
              <a:rPr lang="en-US" sz="1400" dirty="0"/>
              <a:t>5. If there is no connection, please follow this FAQ (</a:t>
            </a:r>
            <a:r>
              <a:rPr lang="en-US" sz="1400" dirty="0">
                <a:hlinkClick r:id="rId2"/>
              </a:rPr>
              <a:t>I have no connection to Danfoss Link CC</a:t>
            </a:r>
            <a:r>
              <a:rPr lang="en-US" sz="1400" dirty="0"/>
              <a:t>) to re-establish one. </a:t>
            </a:r>
          </a:p>
        </p:txBody>
      </p:sp>
    </p:spTree>
    <p:extLst>
      <p:ext uri="{BB962C8B-B14F-4D97-AF65-F5344CB8AC3E}">
        <p14:creationId xmlns:p14="http://schemas.microsoft.com/office/powerpoint/2010/main" val="219485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95274"/>
            <a:ext cx="8308975" cy="1391021"/>
          </a:xfrm>
        </p:spPr>
        <p:txBody>
          <a:bodyPr/>
          <a:lstStyle/>
          <a:p>
            <a:r>
              <a:rPr lang="en-US" dirty="0"/>
              <a:t>Alexa is saying “Sorry, which room did you mean?” What should I do? Recommended room names.</a:t>
            </a:r>
            <a:br>
              <a:rPr lang="en-US" dirty="0"/>
            </a:br>
            <a:br>
              <a:rPr lang="en-US" sz="1400" dirty="0">
                <a:latin typeface="+mn-lt"/>
                <a:ea typeface="+mn-ea"/>
                <a:cs typeface="+mn-cs"/>
              </a:rPr>
            </a:br>
            <a:br>
              <a:rPr lang="en-US" sz="1400" dirty="0">
                <a:latin typeface="+mn-lt"/>
                <a:ea typeface="+mn-ea"/>
                <a:cs typeface="+mn-cs"/>
              </a:rPr>
            </a:br>
            <a:br>
              <a:rPr lang="en-US" dirty="0"/>
            </a:br>
            <a:br>
              <a:rPr lang="en-US" dirty="0"/>
            </a:br>
            <a:br>
              <a:rPr lang="en-US" dirty="0"/>
            </a:br>
            <a:br>
              <a:rPr lang="en-US" dirty="0"/>
            </a:br>
            <a:br>
              <a:rPr lang="en-GB" dirty="0"/>
            </a:br>
            <a:endParaRPr lang="en-US" dirty="0"/>
          </a:p>
        </p:txBody>
      </p:sp>
      <p:sp>
        <p:nvSpPr>
          <p:cNvPr id="3" name="Content Placeholder 2"/>
          <p:cNvSpPr>
            <a:spLocks noGrp="1"/>
          </p:cNvSpPr>
          <p:nvPr>
            <p:ph idx="1"/>
          </p:nvPr>
        </p:nvSpPr>
        <p:spPr>
          <a:xfrm>
            <a:off x="419099" y="1769423"/>
            <a:ext cx="8308975" cy="4227616"/>
          </a:xfrm>
        </p:spPr>
        <p:txBody>
          <a:bodyPr/>
          <a:lstStyle/>
          <a:p>
            <a:r>
              <a:rPr lang="en-US" sz="1400" dirty="0"/>
              <a:t>Just repeat the room name. If the issue constantly arises, please use recommended standard room names from the list below. </a:t>
            </a:r>
          </a:p>
          <a:p>
            <a:r>
              <a:rPr lang="en-US" sz="1400" dirty="0"/>
              <a:t>Room names can be modified in the Alexa app without affecting the room names used on the Danfoss Link CC.</a:t>
            </a:r>
          </a:p>
          <a:p>
            <a:r>
              <a:rPr lang="en-US" sz="1400" dirty="0"/>
              <a:t>List of the standard room names:</a:t>
            </a:r>
          </a:p>
          <a:p>
            <a:pPr>
              <a:buFontTx/>
              <a:buChar char="-"/>
            </a:pPr>
            <a:r>
              <a:rPr lang="en-US" sz="1400" dirty="0"/>
              <a:t>Room;</a:t>
            </a:r>
          </a:p>
          <a:p>
            <a:pPr>
              <a:buFontTx/>
              <a:buChar char="-"/>
            </a:pPr>
            <a:r>
              <a:rPr lang="en-US" sz="1400" dirty="0"/>
              <a:t>Kitchen;</a:t>
            </a:r>
          </a:p>
          <a:p>
            <a:pPr>
              <a:buFontTx/>
              <a:buChar char="-"/>
            </a:pPr>
            <a:r>
              <a:rPr lang="en-US" sz="1400" dirty="0"/>
              <a:t>Living room;</a:t>
            </a:r>
          </a:p>
          <a:p>
            <a:pPr>
              <a:buFontTx/>
              <a:buChar char="-"/>
            </a:pPr>
            <a:r>
              <a:rPr lang="en-US" sz="1400" dirty="0"/>
              <a:t>Dining room;</a:t>
            </a:r>
          </a:p>
          <a:p>
            <a:pPr>
              <a:buFontTx/>
              <a:buChar char="-"/>
            </a:pPr>
            <a:r>
              <a:rPr lang="en-US" sz="1400" dirty="0"/>
              <a:t>Hallway;</a:t>
            </a:r>
          </a:p>
          <a:p>
            <a:pPr>
              <a:buFontTx/>
              <a:buChar char="-"/>
            </a:pPr>
            <a:r>
              <a:rPr lang="en-US" sz="1400" dirty="0"/>
              <a:t>Bathroom;</a:t>
            </a:r>
          </a:p>
          <a:p>
            <a:pPr>
              <a:buFontTx/>
              <a:buChar char="-"/>
            </a:pPr>
            <a:r>
              <a:rPr lang="en-US" sz="1400" dirty="0"/>
              <a:t>Bedroom;</a:t>
            </a:r>
          </a:p>
          <a:p>
            <a:pPr>
              <a:buFontTx/>
              <a:buChar char="-"/>
            </a:pPr>
            <a:r>
              <a:rPr lang="en-US" sz="1400" dirty="0"/>
              <a:t>Kids room;</a:t>
            </a:r>
          </a:p>
          <a:p>
            <a:pPr>
              <a:buFontTx/>
              <a:buChar char="-"/>
            </a:pPr>
            <a:r>
              <a:rPr lang="en-US" sz="1400" dirty="0"/>
              <a:t>Office;</a:t>
            </a:r>
          </a:p>
          <a:p>
            <a:pPr>
              <a:buFontTx/>
              <a:buChar char="-"/>
            </a:pPr>
            <a:endParaRPr lang="en-US" sz="1400" dirty="0"/>
          </a:p>
          <a:p>
            <a:pPr marL="0" indent="0">
              <a:buNone/>
            </a:pPr>
            <a:r>
              <a:rPr lang="en-US" sz="1200" i="1" dirty="0"/>
              <a:t>Please note: in case of some specific room name, there is a risk to be not recognized by Alexa.</a:t>
            </a:r>
          </a:p>
        </p:txBody>
      </p:sp>
    </p:spTree>
    <p:extLst>
      <p:ext uri="{BB962C8B-B14F-4D97-AF65-F5344CB8AC3E}">
        <p14:creationId xmlns:p14="http://schemas.microsoft.com/office/powerpoint/2010/main" val="82469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84" y="295274"/>
            <a:ext cx="8308975" cy="565687"/>
          </a:xfrm>
        </p:spPr>
        <p:txBody>
          <a:bodyPr/>
          <a:lstStyle/>
          <a:p>
            <a:r>
              <a:rPr lang="en-US" dirty="0"/>
              <a:t>Policy</a:t>
            </a:r>
            <a:br>
              <a:rPr lang="en-US" sz="1400" dirty="0">
                <a:latin typeface="+mn-lt"/>
                <a:ea typeface="+mn-ea"/>
                <a:cs typeface="+mn-cs"/>
              </a:rPr>
            </a:br>
            <a:br>
              <a:rPr lang="en-US" sz="1400" dirty="0">
                <a:latin typeface="+mn-lt"/>
                <a:ea typeface="+mn-ea"/>
                <a:cs typeface="+mn-cs"/>
              </a:rPr>
            </a:br>
            <a:br>
              <a:rPr lang="en-US" dirty="0"/>
            </a:br>
            <a:br>
              <a:rPr lang="en-US" dirty="0"/>
            </a:br>
            <a:br>
              <a:rPr lang="en-US" dirty="0"/>
            </a:br>
            <a:br>
              <a:rPr lang="en-US" dirty="0"/>
            </a:br>
            <a:br>
              <a:rPr lang="en-GB" dirty="0"/>
            </a:br>
            <a:endParaRPr lang="en-US" dirty="0"/>
          </a:p>
        </p:txBody>
      </p:sp>
      <p:sp>
        <p:nvSpPr>
          <p:cNvPr id="3" name="Content Placeholder 2"/>
          <p:cNvSpPr>
            <a:spLocks noGrp="1"/>
          </p:cNvSpPr>
          <p:nvPr>
            <p:ph idx="1"/>
          </p:nvPr>
        </p:nvSpPr>
        <p:spPr>
          <a:xfrm>
            <a:off x="417513" y="1157304"/>
            <a:ext cx="7996726" cy="4227616"/>
          </a:xfrm>
        </p:spPr>
        <p:txBody>
          <a:bodyPr/>
          <a:lstStyle/>
          <a:p>
            <a:pPr marL="0" indent="0">
              <a:buNone/>
            </a:pPr>
            <a:endParaRPr lang="en-US" sz="1400" dirty="0"/>
          </a:p>
          <a:p>
            <a:pPr algn="just"/>
            <a:r>
              <a:rPr lang="en-US" sz="1400" dirty="0"/>
              <a:t>Danfoss Link™ CC is Alexa Enabled Product, meaning that are capable of being voice-controlled using the Alexa Voice Service (AVS) provided by Amazon Digital Services LLC (“Amazon”). Use of AVS and third party services via AVS are governed by the </a:t>
            </a:r>
            <a:r>
              <a:rPr lang="en-US" sz="1400" dirty="0">
                <a:hlinkClick r:id="rId2"/>
              </a:rPr>
              <a:t>Alexa Terms of Use </a:t>
            </a:r>
            <a:r>
              <a:rPr lang="en-US" sz="1400" dirty="0"/>
              <a:t> (as provided on the Amazon.com website). Any information you provide to Amazon will be treated in accordance with the </a:t>
            </a:r>
            <a:r>
              <a:rPr lang="en-US" sz="1400" dirty="0">
                <a:hlinkClick r:id="rId3"/>
              </a:rPr>
              <a:t>Amazon Privacy Notice </a:t>
            </a:r>
            <a:r>
              <a:rPr lang="en-US" sz="1400" dirty="0"/>
              <a:t>(also available on the Amazon.com website), not the </a:t>
            </a:r>
            <a:r>
              <a:rPr lang="en-US" sz="1400" dirty="0">
                <a:hlinkClick r:id="rId4"/>
              </a:rPr>
              <a:t>Danfoss Privacy Policy</a:t>
            </a:r>
            <a:r>
              <a:rPr lang="en-US" sz="1400" dirty="0"/>
              <a:t>. Danfoss does not have direct access to, or retain any copies of, your recorded voice messages to AVS. When your Alexa-enabled, Danfoss Link™ CC is not listening for wake words, and no recorded messages are sent to Amazon.</a:t>
            </a:r>
          </a:p>
          <a:p>
            <a:pPr algn="just"/>
            <a:r>
              <a:rPr lang="en-US" sz="1400" dirty="0">
                <a:hlinkClick r:id="rId5"/>
              </a:rPr>
              <a:t>Danfoss Link App - End User License Agreement and Disclaimer </a:t>
            </a:r>
            <a:endParaRPr lang="en-US" sz="1400" dirty="0"/>
          </a:p>
          <a:p>
            <a:pPr marL="0" indent="0">
              <a:buNone/>
            </a:pPr>
            <a:endParaRPr lang="en-US" sz="1400" dirty="0"/>
          </a:p>
        </p:txBody>
      </p:sp>
    </p:spTree>
    <p:extLst>
      <p:ext uri="{BB962C8B-B14F-4D97-AF65-F5344CB8AC3E}">
        <p14:creationId xmlns:p14="http://schemas.microsoft.com/office/powerpoint/2010/main" val="3843192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03BB1-28C5-4E0E-B2AB-3FABA47347C7}"/>
              </a:ext>
            </a:extLst>
          </p:cNvPr>
          <p:cNvSpPr>
            <a:spLocks noGrp="1"/>
          </p:cNvSpPr>
          <p:nvPr>
            <p:ph type="ctrTitle"/>
          </p:nvPr>
        </p:nvSpPr>
        <p:spPr/>
        <p:txBody>
          <a:bodyPr/>
          <a:lstStyle/>
          <a:p>
            <a:r>
              <a:rPr lang="en-US" dirty="0"/>
              <a:t>Questions and answers </a:t>
            </a:r>
            <a:r>
              <a:rPr lang="en-US" sz="2000" dirty="0"/>
              <a:t>(meeting participants) </a:t>
            </a:r>
            <a:endParaRPr lang="da-DK" sz="2000" dirty="0"/>
          </a:p>
        </p:txBody>
      </p:sp>
    </p:spTree>
    <p:extLst>
      <p:ext uri="{BB962C8B-B14F-4D97-AF65-F5344CB8AC3E}">
        <p14:creationId xmlns:p14="http://schemas.microsoft.com/office/powerpoint/2010/main" val="246156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68" y="453162"/>
            <a:ext cx="8308975" cy="862030"/>
          </a:xfrm>
        </p:spPr>
        <p:txBody>
          <a:bodyPr/>
          <a:lstStyle/>
          <a:p>
            <a:r>
              <a:rPr lang="en-US" dirty="0"/>
              <a:t>Questions and answers (meeting participants) </a:t>
            </a:r>
            <a:br>
              <a:rPr lang="en-US" dirty="0"/>
            </a:br>
            <a:br>
              <a:rPr lang="en-US" dirty="0"/>
            </a:br>
            <a:br>
              <a:rPr lang="en-US" dirty="0"/>
            </a:br>
            <a:br>
              <a:rPr lang="en-GB" dirty="0"/>
            </a:br>
            <a:endParaRPr lang="en-US" dirty="0"/>
          </a:p>
        </p:txBody>
      </p:sp>
      <p:sp>
        <p:nvSpPr>
          <p:cNvPr id="3" name="Content Placeholder 2"/>
          <p:cNvSpPr>
            <a:spLocks noGrp="1"/>
          </p:cNvSpPr>
          <p:nvPr>
            <p:ph idx="1"/>
          </p:nvPr>
        </p:nvSpPr>
        <p:spPr>
          <a:xfrm>
            <a:off x="633045" y="1315192"/>
            <a:ext cx="7781193" cy="4716332"/>
          </a:xfrm>
        </p:spPr>
        <p:txBody>
          <a:bodyPr/>
          <a:lstStyle/>
          <a:p>
            <a:pPr marL="0" indent="0">
              <a:spcAft>
                <a:spcPts val="0"/>
              </a:spcAft>
              <a:buNone/>
            </a:pPr>
            <a:r>
              <a:rPr lang="en-US" sz="1200" dirty="0"/>
              <a:t>Short video introduction to Amazon Alexa: </a:t>
            </a:r>
            <a:r>
              <a:rPr lang="en-US" sz="1200" u="sng" dirty="0">
                <a:hlinkClick r:id="rId2"/>
              </a:rPr>
              <a:t>https://www.youtube.com/watch?v=UOEIH2l9z7c</a:t>
            </a:r>
            <a:endParaRPr lang="en-US" sz="1200" dirty="0"/>
          </a:p>
          <a:p>
            <a:pPr marL="0" indent="0">
              <a:spcAft>
                <a:spcPts val="0"/>
              </a:spcAft>
              <a:buNone/>
            </a:pPr>
            <a:endParaRPr lang="en-US" sz="1200" b="1" dirty="0"/>
          </a:p>
          <a:p>
            <a:pPr marL="0" indent="0">
              <a:spcAft>
                <a:spcPts val="0"/>
              </a:spcAft>
              <a:buNone/>
            </a:pPr>
            <a:r>
              <a:rPr lang="en-US" sz="1200" b="1" dirty="0"/>
              <a:t>Q: What is a "device" on Alexa app, i.e. "3 devices detected"? Corresponds to a zone or room in Link CC?</a:t>
            </a:r>
            <a:endParaRPr lang="en-US" sz="1200" dirty="0"/>
          </a:p>
          <a:p>
            <a:pPr marL="0" indent="0">
              <a:spcAft>
                <a:spcPts val="0"/>
              </a:spcAft>
              <a:buNone/>
            </a:pPr>
            <a:r>
              <a:rPr lang="en-US" sz="1200" dirty="0"/>
              <a:t>A: Correspond to rooms in Link CC which had been created in Link CC before.</a:t>
            </a:r>
          </a:p>
          <a:p>
            <a:pPr marL="0" indent="0">
              <a:spcAft>
                <a:spcPts val="0"/>
              </a:spcAft>
              <a:buNone/>
            </a:pPr>
            <a:endParaRPr lang="en-US" sz="1200" dirty="0"/>
          </a:p>
          <a:p>
            <a:pPr marL="0" indent="0">
              <a:spcAft>
                <a:spcPts val="0"/>
              </a:spcAft>
              <a:buNone/>
            </a:pPr>
            <a:r>
              <a:rPr lang="en-US" sz="1200" b="1" dirty="0"/>
              <a:t>Q: Do the users have to pay a fee to use the facility?</a:t>
            </a:r>
            <a:endParaRPr lang="en-US" sz="1200" dirty="0"/>
          </a:p>
          <a:p>
            <a:pPr marL="0" indent="0">
              <a:spcAft>
                <a:spcPts val="0"/>
              </a:spcAft>
              <a:buNone/>
            </a:pPr>
            <a:r>
              <a:rPr lang="en-US" sz="1200" dirty="0"/>
              <a:t>A: No fee. Everything is for free. And it works with all many thousands of old Link systems (backwards compatible). But for Link Mk II/III (produced before Q4.2015) there is no Alexa integration and for Link Mk IV (produced after Q4.2015) Alexa integration is available; </a:t>
            </a:r>
          </a:p>
          <a:p>
            <a:pPr marL="0" indent="0">
              <a:spcAft>
                <a:spcPts val="0"/>
              </a:spcAft>
              <a:buNone/>
            </a:pPr>
            <a:endParaRPr lang="en-US" sz="1200" dirty="0"/>
          </a:p>
          <a:p>
            <a:pPr marL="0" indent="0">
              <a:spcAft>
                <a:spcPts val="0"/>
              </a:spcAft>
              <a:buNone/>
            </a:pPr>
            <a:r>
              <a:rPr lang="en-US" sz="1200" b="1" dirty="0"/>
              <a:t>Q: When will Alexa be available in Denmark?</a:t>
            </a:r>
            <a:endParaRPr lang="en-US" sz="1200" dirty="0"/>
          </a:p>
          <a:p>
            <a:pPr marL="0" indent="0">
              <a:spcAft>
                <a:spcPts val="0"/>
              </a:spcAft>
              <a:buNone/>
            </a:pPr>
            <a:r>
              <a:rPr lang="en-US" sz="1200" dirty="0"/>
              <a:t>A: Amazon will make the Danfoss Skill available in the Amazon Alexa App, doing Wednesday 28</a:t>
            </a:r>
            <a:r>
              <a:rPr lang="en-US" sz="1200" baseline="30000" dirty="0"/>
              <a:t>th</a:t>
            </a:r>
            <a:r>
              <a:rPr lang="en-US" sz="1200" dirty="0"/>
              <a:t> of November 2018.</a:t>
            </a:r>
          </a:p>
          <a:p>
            <a:pPr marL="0" indent="0">
              <a:spcAft>
                <a:spcPts val="0"/>
              </a:spcAft>
              <a:buNone/>
            </a:pPr>
            <a:endParaRPr lang="en-US" sz="1200" dirty="0"/>
          </a:p>
          <a:p>
            <a:pPr marL="0" indent="0">
              <a:spcAft>
                <a:spcPts val="0"/>
              </a:spcAft>
              <a:buNone/>
            </a:pPr>
            <a:r>
              <a:rPr lang="en-US" sz="1200" b="1" dirty="0"/>
              <a:t>Q: Will the new software for Danfoss link WIFI be launched for all markets on one time</a:t>
            </a:r>
            <a:endParaRPr lang="en-US" sz="1200" dirty="0"/>
          </a:p>
          <a:p>
            <a:pPr marL="0" indent="0">
              <a:spcAft>
                <a:spcPts val="0"/>
              </a:spcAft>
              <a:buNone/>
            </a:pPr>
            <a:r>
              <a:rPr lang="en-US" sz="1200" dirty="0"/>
              <a:t>A: Yes</a:t>
            </a:r>
          </a:p>
          <a:p>
            <a:pPr marL="0" indent="0">
              <a:spcAft>
                <a:spcPts val="0"/>
              </a:spcAft>
              <a:buNone/>
            </a:pPr>
            <a:endParaRPr lang="en-US" sz="1200" dirty="0"/>
          </a:p>
          <a:p>
            <a:pPr marL="0" indent="0">
              <a:spcAft>
                <a:spcPts val="0"/>
              </a:spcAft>
              <a:buNone/>
            </a:pPr>
            <a:r>
              <a:rPr lang="en-US" sz="1200" b="1" dirty="0"/>
              <a:t>Q: What is competitor situation? Are we first on the market with such concept for heating?</a:t>
            </a:r>
            <a:endParaRPr lang="en-US" sz="1200" dirty="0"/>
          </a:p>
          <a:p>
            <a:pPr marL="0" indent="0">
              <a:spcAft>
                <a:spcPts val="0"/>
              </a:spcAft>
              <a:buNone/>
            </a:pPr>
            <a:r>
              <a:rPr lang="en-US" sz="1200" dirty="0"/>
              <a:t>A: We are not the first. We are exactly in-time with these technologies. </a:t>
            </a:r>
          </a:p>
          <a:p>
            <a:pPr marL="0" indent="0">
              <a:spcAft>
                <a:spcPts val="0"/>
              </a:spcAft>
              <a:buNone/>
            </a:pPr>
            <a:r>
              <a:rPr lang="en-US" sz="1200" dirty="0"/>
              <a:t>  </a:t>
            </a:r>
          </a:p>
          <a:p>
            <a:pPr marL="0" indent="0">
              <a:spcAft>
                <a:spcPts val="0"/>
              </a:spcAft>
              <a:buNone/>
            </a:pPr>
            <a:r>
              <a:rPr lang="en-US" sz="1200" b="1" dirty="0"/>
              <a:t>Q: Can we control on-off device?</a:t>
            </a:r>
            <a:endParaRPr lang="en-US" sz="1200" dirty="0"/>
          </a:p>
          <a:p>
            <a:pPr marL="0" indent="0">
              <a:spcAft>
                <a:spcPts val="0"/>
              </a:spcAft>
              <a:buNone/>
            </a:pPr>
            <a:r>
              <a:rPr lang="en-US" sz="1200" dirty="0"/>
              <a:t>A: Danfoss on/off device (also FT on/off) cannot be controlled by Alexa Voice Service, but it is possible to control any other on/off device which is compatible with Alexa.</a:t>
            </a:r>
          </a:p>
          <a:p>
            <a:pPr marL="0" indent="0">
              <a:spcAft>
                <a:spcPts val="0"/>
              </a:spcAft>
              <a:buNone/>
            </a:pPr>
            <a:endParaRPr lang="en-US" sz="1200" dirty="0"/>
          </a:p>
        </p:txBody>
      </p:sp>
    </p:spTree>
    <p:extLst>
      <p:ext uri="{BB962C8B-B14F-4D97-AF65-F5344CB8AC3E}">
        <p14:creationId xmlns:p14="http://schemas.microsoft.com/office/powerpoint/2010/main" val="2614367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B3C3B2B-528A-476F-9557-029FC0217404}"/>
              </a:ext>
            </a:extLst>
          </p:cNvPr>
          <p:cNvSpPr>
            <a:spLocks noGrp="1"/>
          </p:cNvSpPr>
          <p:nvPr>
            <p:ph type="title"/>
          </p:nvPr>
        </p:nvSpPr>
        <p:spPr>
          <a:xfrm>
            <a:off x="550984" y="567835"/>
            <a:ext cx="8308975" cy="862030"/>
          </a:xfrm>
        </p:spPr>
        <p:txBody>
          <a:bodyPr/>
          <a:lstStyle/>
          <a:p>
            <a:r>
              <a:rPr lang="en-US" dirty="0"/>
              <a:t>Questions and answers (meeting participants) </a:t>
            </a:r>
            <a:br>
              <a:rPr lang="en-US" dirty="0"/>
            </a:br>
            <a:br>
              <a:rPr lang="en-US" dirty="0"/>
            </a:br>
            <a:br>
              <a:rPr lang="en-US" dirty="0"/>
            </a:br>
            <a:br>
              <a:rPr lang="en-GB" dirty="0"/>
            </a:br>
            <a:endParaRPr lang="en-US" dirty="0"/>
          </a:p>
        </p:txBody>
      </p:sp>
      <p:sp>
        <p:nvSpPr>
          <p:cNvPr id="2" name="Rectangle 1">
            <a:extLst>
              <a:ext uri="{FF2B5EF4-FFF2-40B4-BE49-F238E27FC236}">
                <a16:creationId xmlns:a16="http://schemas.microsoft.com/office/drawing/2014/main" id="{1AD11D43-11BB-42BB-A944-938827CF273A}"/>
              </a:ext>
            </a:extLst>
          </p:cNvPr>
          <p:cNvSpPr/>
          <p:nvPr/>
        </p:nvSpPr>
        <p:spPr>
          <a:xfrm>
            <a:off x="550984" y="1612826"/>
            <a:ext cx="8162192" cy="3970318"/>
          </a:xfrm>
          <a:prstGeom prst="rect">
            <a:avLst/>
          </a:prstGeom>
        </p:spPr>
        <p:txBody>
          <a:bodyPr wrap="square">
            <a:spAutoFit/>
          </a:bodyPr>
          <a:lstStyle/>
          <a:p>
            <a:r>
              <a:rPr lang="en-US" sz="1200" b="1" dirty="0"/>
              <a:t>Q: Hi,</a:t>
            </a:r>
            <a:r>
              <a:rPr lang="en-GB" sz="1200" b="1" dirty="0"/>
              <a:t> Alexa now also ready for the TP-One-S thermostat?</a:t>
            </a:r>
            <a:endParaRPr lang="en-US" sz="1200" dirty="0"/>
          </a:p>
          <a:p>
            <a:r>
              <a:rPr lang="en-GB" sz="1200" dirty="0"/>
              <a:t>A: First step is Danfoss Link and soon for other systems   </a:t>
            </a:r>
            <a:r>
              <a:rPr lang="en-US" sz="1200" dirty="0"/>
              <a:t> </a:t>
            </a:r>
          </a:p>
          <a:p>
            <a:endParaRPr lang="en-US" sz="1200" dirty="0"/>
          </a:p>
          <a:p>
            <a:r>
              <a:rPr lang="en-US" sz="1200" b="1" dirty="0"/>
              <a:t>Q: Is a voice command local in scheduled comfort/away temporary or new setting?</a:t>
            </a:r>
            <a:endParaRPr lang="en-US" sz="1200" dirty="0"/>
          </a:p>
          <a:p>
            <a:r>
              <a:rPr lang="en-US" sz="1200" dirty="0"/>
              <a:t>A: Yes</a:t>
            </a:r>
          </a:p>
          <a:p>
            <a:endParaRPr lang="en-US" sz="1200" dirty="0"/>
          </a:p>
          <a:p>
            <a:r>
              <a:rPr lang="en-US" sz="1200" b="1" dirty="0"/>
              <a:t>Q: Do we intend to work together also with Google, </a:t>
            </a:r>
            <a:r>
              <a:rPr lang="en-GB" sz="1200" b="1" dirty="0"/>
              <a:t>Apple Home Kit, </a:t>
            </a:r>
            <a:r>
              <a:rPr lang="en-US" sz="1200" b="1" dirty="0"/>
              <a:t>Microsoft for voice control?</a:t>
            </a:r>
          </a:p>
          <a:p>
            <a:r>
              <a:rPr lang="en-US" sz="1200" dirty="0"/>
              <a:t>A: </a:t>
            </a:r>
            <a:r>
              <a:rPr lang="en-GB" sz="1200" dirty="0"/>
              <a:t>No, it’s too early to be specific. But it’s in the scope for the future.</a:t>
            </a:r>
          </a:p>
          <a:p>
            <a:endParaRPr lang="en-US" sz="1200" dirty="0"/>
          </a:p>
          <a:p>
            <a:r>
              <a:rPr lang="en-US" sz="1200" b="1" dirty="0"/>
              <a:t>Q: </a:t>
            </a:r>
            <a:r>
              <a:rPr lang="en-GB" sz="1200" b="1" dirty="0"/>
              <a:t>How many Link CC's can be controlled with Alexa?</a:t>
            </a:r>
            <a:endParaRPr lang="en-US" sz="1200" dirty="0"/>
          </a:p>
          <a:p>
            <a:r>
              <a:rPr lang="en-US" sz="1200" dirty="0"/>
              <a:t>A: One Amazon account for one Link CC. </a:t>
            </a:r>
          </a:p>
          <a:p>
            <a:endParaRPr lang="en-US" sz="1200" dirty="0"/>
          </a:p>
          <a:p>
            <a:r>
              <a:rPr lang="en-US" sz="1200" b="1" dirty="0"/>
              <a:t>Q: Will it be available for the Icon also?</a:t>
            </a:r>
            <a:endParaRPr lang="en-US" sz="1200" dirty="0"/>
          </a:p>
          <a:p>
            <a:r>
              <a:rPr lang="en-US" sz="1200" dirty="0"/>
              <a:t>A:  Yes. I do hope :)</a:t>
            </a:r>
          </a:p>
          <a:p>
            <a:r>
              <a:rPr lang="en-US" sz="1200" dirty="0"/>
              <a:t> </a:t>
            </a:r>
          </a:p>
          <a:p>
            <a:r>
              <a:rPr lang="en-US" sz="1200" b="1" dirty="0"/>
              <a:t>Q: Does Link work directly with Amazon hardware</a:t>
            </a:r>
            <a:endParaRPr lang="en-US" sz="1200" dirty="0"/>
          </a:p>
          <a:p>
            <a:r>
              <a:rPr lang="en-US" sz="1200" dirty="0"/>
              <a:t>A: Yes </a:t>
            </a:r>
          </a:p>
          <a:p>
            <a:r>
              <a:rPr lang="en-GB" sz="1200" dirty="0"/>
              <a:t> </a:t>
            </a:r>
            <a:endParaRPr lang="en-US" sz="1200" dirty="0"/>
          </a:p>
          <a:p>
            <a:r>
              <a:rPr lang="en-GB" sz="1200" b="1" dirty="0"/>
              <a:t>Q: Is the same with DEVI Link?</a:t>
            </a:r>
            <a:endParaRPr lang="en-US" sz="1200" dirty="0"/>
          </a:p>
          <a:p>
            <a:r>
              <a:rPr lang="en-GB" sz="1200" dirty="0"/>
              <a:t>A: Yes</a:t>
            </a:r>
            <a:endParaRPr lang="en-US" sz="1200" dirty="0"/>
          </a:p>
        </p:txBody>
      </p:sp>
    </p:spTree>
    <p:extLst>
      <p:ext uri="{BB962C8B-B14F-4D97-AF65-F5344CB8AC3E}">
        <p14:creationId xmlns:p14="http://schemas.microsoft.com/office/powerpoint/2010/main" val="3283447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oxlogo">
            <a:extLst>
              <a:ext uri="{FF2B5EF4-FFF2-40B4-BE49-F238E27FC236}">
                <a16:creationId xmlns:a16="http://schemas.microsoft.com/office/drawing/2014/main" id="{151B998F-3E29-4C8F-ACB5-718D9D2119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1839" y="2377725"/>
            <a:ext cx="2100322" cy="91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435DA7D3-7D16-490A-9B18-539C09A61F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6020" y="3373754"/>
            <a:ext cx="1894022" cy="49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53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Amazon Alexa?</a:t>
            </a:r>
          </a:p>
        </p:txBody>
      </p:sp>
      <p:pic>
        <p:nvPicPr>
          <p:cNvPr id="7" name="Picture 6">
            <a:extLst>
              <a:ext uri="{FF2B5EF4-FFF2-40B4-BE49-F238E27FC236}">
                <a16:creationId xmlns:a16="http://schemas.microsoft.com/office/drawing/2014/main" id="{98C31318-06D8-47BD-B524-BC5BB6ED8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034" y="118375"/>
            <a:ext cx="846731" cy="328310"/>
          </a:xfrm>
          <a:prstGeom prst="rect">
            <a:avLst/>
          </a:prstGeom>
        </p:spPr>
      </p:pic>
      <p:sp>
        <p:nvSpPr>
          <p:cNvPr id="5" name="Rectangle 4">
            <a:extLst>
              <a:ext uri="{FF2B5EF4-FFF2-40B4-BE49-F238E27FC236}">
                <a16:creationId xmlns:a16="http://schemas.microsoft.com/office/drawing/2014/main" id="{AE812121-9C35-4557-9162-B2F5D2608770}"/>
              </a:ext>
            </a:extLst>
          </p:cNvPr>
          <p:cNvSpPr/>
          <p:nvPr/>
        </p:nvSpPr>
        <p:spPr>
          <a:xfrm>
            <a:off x="-129185" y="974530"/>
            <a:ext cx="8854086" cy="867289"/>
          </a:xfrm>
          <a:prstGeom prst="rect">
            <a:avLst/>
          </a:prstGeom>
        </p:spPr>
        <p:txBody>
          <a:bodyPr wrap="square">
            <a:spAutoFit/>
          </a:bodyPr>
          <a:lstStyle/>
          <a:p>
            <a:pPr lvl="1">
              <a:lnSpc>
                <a:spcPct val="150000"/>
              </a:lnSpc>
            </a:pPr>
            <a:r>
              <a:rPr lang="en-US" dirty="0"/>
              <a:t>Alexa is Amazon’s cloud-based voice service available on tens of millions of devices from Amazon and third-party device manufacturers. </a:t>
            </a:r>
          </a:p>
        </p:txBody>
      </p:sp>
      <p:pic>
        <p:nvPicPr>
          <p:cNvPr id="6" name="Picture 5">
            <a:extLst>
              <a:ext uri="{FF2B5EF4-FFF2-40B4-BE49-F238E27FC236}">
                <a16:creationId xmlns:a16="http://schemas.microsoft.com/office/drawing/2014/main" id="{E4DE1F53-A1A6-45D9-8D61-D67818FCB626}"/>
              </a:ext>
            </a:extLst>
          </p:cNvPr>
          <p:cNvPicPr>
            <a:picLocks noChangeAspect="1"/>
          </p:cNvPicPr>
          <p:nvPr/>
        </p:nvPicPr>
        <p:blipFill>
          <a:blip r:embed="rId3"/>
          <a:stretch>
            <a:fillRect/>
          </a:stretch>
        </p:blipFill>
        <p:spPr>
          <a:xfrm>
            <a:off x="1294598" y="2146112"/>
            <a:ext cx="6816436" cy="3952568"/>
          </a:xfrm>
          <a:prstGeom prst="rect">
            <a:avLst/>
          </a:prstGeom>
        </p:spPr>
      </p:pic>
    </p:spTree>
    <p:extLst>
      <p:ext uri="{BB962C8B-B14F-4D97-AF65-F5344CB8AC3E}">
        <p14:creationId xmlns:p14="http://schemas.microsoft.com/office/powerpoint/2010/main" val="119398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95275"/>
            <a:ext cx="8308975" cy="936000"/>
          </a:xfrm>
        </p:spPr>
        <p:txBody>
          <a:bodyPr/>
          <a:lstStyle/>
          <a:p>
            <a:r>
              <a:rPr lang="en-US" dirty="0"/>
              <a:t>First steps</a:t>
            </a:r>
          </a:p>
        </p:txBody>
      </p:sp>
      <p:sp>
        <p:nvSpPr>
          <p:cNvPr id="11" name="Rectangle 10">
            <a:extLst>
              <a:ext uri="{FF2B5EF4-FFF2-40B4-BE49-F238E27FC236}">
                <a16:creationId xmlns:a16="http://schemas.microsoft.com/office/drawing/2014/main" id="{0A97A1F1-7FD0-404C-A0DB-C28383358DB5}"/>
              </a:ext>
            </a:extLst>
          </p:cNvPr>
          <p:cNvSpPr/>
          <p:nvPr/>
        </p:nvSpPr>
        <p:spPr>
          <a:xfrm>
            <a:off x="408549" y="3342950"/>
            <a:ext cx="6603916" cy="2298450"/>
          </a:xfrm>
          <a:prstGeom prst="rect">
            <a:avLst/>
          </a:prstGeom>
        </p:spPr>
        <p:txBody>
          <a:bodyPr wrap="square">
            <a:spAutoFit/>
          </a:bodyPr>
          <a:lstStyle/>
          <a:p>
            <a:pPr>
              <a:lnSpc>
                <a:spcPct val="150000"/>
              </a:lnSpc>
            </a:pPr>
            <a:r>
              <a:rPr lang="en-US" dirty="0"/>
              <a:t>• Danfoss Link™ CC</a:t>
            </a:r>
          </a:p>
          <a:p>
            <a:pPr>
              <a:lnSpc>
                <a:spcPct val="150000"/>
              </a:lnSpc>
            </a:pPr>
            <a:r>
              <a:rPr lang="en-US" sz="800" dirty="0"/>
              <a:t>      (Link Mk II/III (produced -&gt; Q4.2015) = No Alexa integration; Link Mk IV (produced -&gt; Q4.15) = Alexa integration);</a:t>
            </a:r>
          </a:p>
          <a:p>
            <a:pPr>
              <a:lnSpc>
                <a:spcPct val="150000"/>
              </a:lnSpc>
            </a:pPr>
            <a:r>
              <a:rPr lang="en-US" dirty="0"/>
              <a:t>• Amazon Echo, Amazon Tap or Echo Dot product;</a:t>
            </a:r>
          </a:p>
          <a:p>
            <a:pPr>
              <a:lnSpc>
                <a:spcPct val="150000"/>
              </a:lnSpc>
            </a:pPr>
            <a:r>
              <a:rPr lang="en-US" dirty="0"/>
              <a:t>• Amazon Alexa app;</a:t>
            </a:r>
          </a:p>
          <a:p>
            <a:pPr>
              <a:lnSpc>
                <a:spcPct val="150000"/>
              </a:lnSpc>
            </a:pPr>
            <a:r>
              <a:rPr lang="en-US" dirty="0"/>
              <a:t>• Amazon registered account (email and password);</a:t>
            </a:r>
          </a:p>
          <a:p>
            <a:pPr>
              <a:lnSpc>
                <a:spcPct val="150000"/>
              </a:lnSpc>
            </a:pPr>
            <a:r>
              <a:rPr lang="en-US" dirty="0"/>
              <a:t>• Wi-Fi network;</a:t>
            </a:r>
          </a:p>
        </p:txBody>
      </p:sp>
      <p:sp>
        <p:nvSpPr>
          <p:cNvPr id="12" name="Rectangle 11">
            <a:extLst>
              <a:ext uri="{FF2B5EF4-FFF2-40B4-BE49-F238E27FC236}">
                <a16:creationId xmlns:a16="http://schemas.microsoft.com/office/drawing/2014/main" id="{77F47462-983D-4768-8257-9D36745BB64A}"/>
              </a:ext>
            </a:extLst>
          </p:cNvPr>
          <p:cNvSpPr/>
          <p:nvPr/>
        </p:nvSpPr>
        <p:spPr>
          <a:xfrm>
            <a:off x="2693490" y="2705190"/>
            <a:ext cx="3456395" cy="369332"/>
          </a:xfrm>
          <a:prstGeom prst="rect">
            <a:avLst/>
          </a:prstGeom>
        </p:spPr>
        <p:txBody>
          <a:bodyPr wrap="none">
            <a:spAutoFit/>
          </a:bodyPr>
          <a:lstStyle/>
          <a:p>
            <a:r>
              <a:rPr lang="en-US" b="1" dirty="0"/>
              <a:t>REQUIRED COMPONENTS</a:t>
            </a:r>
          </a:p>
        </p:txBody>
      </p:sp>
      <p:pic>
        <p:nvPicPr>
          <p:cNvPr id="7" name="Picture 6">
            <a:extLst>
              <a:ext uri="{FF2B5EF4-FFF2-40B4-BE49-F238E27FC236}">
                <a16:creationId xmlns:a16="http://schemas.microsoft.com/office/drawing/2014/main" id="{98C31318-06D8-47BD-B524-BC5BB6ED8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034" y="118375"/>
            <a:ext cx="846731" cy="328310"/>
          </a:xfrm>
          <a:prstGeom prst="rect">
            <a:avLst/>
          </a:prstGeom>
        </p:spPr>
      </p:pic>
      <p:pic>
        <p:nvPicPr>
          <p:cNvPr id="9" name="Picture 8" descr="Billedresultat for danfoss link">
            <a:extLst>
              <a:ext uri="{FF2B5EF4-FFF2-40B4-BE49-F238E27FC236}">
                <a16:creationId xmlns:a16="http://schemas.microsoft.com/office/drawing/2014/main" id="{362086EE-AF95-4CAB-B017-0B601E332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093" y="3631223"/>
            <a:ext cx="847471" cy="9897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7194FF4-5910-4C96-A574-AD00A93BA6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20" r="-1"/>
          <a:stretch/>
        </p:blipFill>
        <p:spPr>
          <a:xfrm>
            <a:off x="8159430" y="4906136"/>
            <a:ext cx="675407" cy="509791"/>
          </a:xfrm>
          <a:prstGeom prst="rect">
            <a:avLst/>
          </a:prstGeom>
          <a:ln>
            <a:noFill/>
          </a:ln>
          <a:effectLst>
            <a:outerShdw blurRad="190500" algn="tl" rotWithShape="0">
              <a:srgbClr val="000000">
                <a:alpha val="70000"/>
              </a:srgbClr>
            </a:outerShdw>
          </a:effectLst>
        </p:spPr>
      </p:pic>
      <p:pic>
        <p:nvPicPr>
          <p:cNvPr id="13" name="Picture 17">
            <a:extLst>
              <a:ext uri="{FF2B5EF4-FFF2-40B4-BE49-F238E27FC236}">
                <a16:creationId xmlns:a16="http://schemas.microsoft.com/office/drawing/2014/main" id="{9C6EB6DE-DBFD-446D-8DC8-E25DEF00308A}"/>
              </a:ext>
            </a:extLst>
          </p:cNvPr>
          <p:cNvPicPr>
            <a:picLocks noChangeAspect="1"/>
          </p:cNvPicPr>
          <p:nvPr/>
        </p:nvPicPr>
        <p:blipFill>
          <a:blip r:embed="rId5"/>
          <a:stretch>
            <a:fillRect/>
          </a:stretch>
        </p:blipFill>
        <p:spPr>
          <a:xfrm>
            <a:off x="8278188" y="3846665"/>
            <a:ext cx="437893" cy="437893"/>
          </a:xfrm>
          <a:prstGeom prst="rect">
            <a:avLst/>
          </a:prstGeom>
          <a:noFill/>
          <a:ln cap="flat">
            <a:noFill/>
          </a:ln>
        </p:spPr>
      </p:pic>
      <p:pic>
        <p:nvPicPr>
          <p:cNvPr id="5122" name="Picture 2" descr="Image result for wi-fi">
            <a:extLst>
              <a:ext uri="{FF2B5EF4-FFF2-40B4-BE49-F238E27FC236}">
                <a16:creationId xmlns:a16="http://schemas.microsoft.com/office/drawing/2014/main" id="{01B5BD67-78F2-4608-AAC9-6CAD2BE7AA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7841" y="5011418"/>
            <a:ext cx="596213" cy="3532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D4C652-87E5-44BC-9DBC-97DA4A1674D4}"/>
              </a:ext>
            </a:extLst>
          </p:cNvPr>
          <p:cNvSpPr/>
          <p:nvPr/>
        </p:nvSpPr>
        <p:spPr>
          <a:xfrm>
            <a:off x="308976" y="1007959"/>
            <a:ext cx="8225422" cy="1282787"/>
          </a:xfrm>
          <a:prstGeom prst="rect">
            <a:avLst/>
          </a:prstGeom>
        </p:spPr>
        <p:txBody>
          <a:bodyPr wrap="square">
            <a:spAutoFit/>
          </a:bodyPr>
          <a:lstStyle/>
          <a:p>
            <a:pPr>
              <a:lnSpc>
                <a:spcPct val="150000"/>
              </a:lnSpc>
            </a:pPr>
            <a:r>
              <a:rPr lang="en-US" dirty="0"/>
              <a:t>Once you integrate the Danfoss Link™ with Amazon Alexa cloud-based voice service, you can control your smart heating system by speaking your commands. </a:t>
            </a:r>
          </a:p>
        </p:txBody>
      </p:sp>
    </p:spTree>
    <p:extLst>
      <p:ext uri="{BB962C8B-B14F-4D97-AF65-F5344CB8AC3E}">
        <p14:creationId xmlns:p14="http://schemas.microsoft.com/office/powerpoint/2010/main" val="171308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03BB1-28C5-4E0E-B2AB-3FABA47347C7}"/>
              </a:ext>
            </a:extLst>
          </p:cNvPr>
          <p:cNvSpPr>
            <a:spLocks noGrp="1"/>
          </p:cNvSpPr>
          <p:nvPr>
            <p:ph type="ctrTitle"/>
          </p:nvPr>
        </p:nvSpPr>
        <p:spPr/>
        <p:txBody>
          <a:bodyPr/>
          <a:lstStyle/>
          <a:p>
            <a:r>
              <a:rPr lang="en-US" dirty="0"/>
              <a:t>How do I set it up (Quick Guide)?</a:t>
            </a:r>
            <a:endParaRPr lang="da-DK" dirty="0"/>
          </a:p>
        </p:txBody>
      </p:sp>
    </p:spTree>
    <p:extLst>
      <p:ext uri="{BB962C8B-B14F-4D97-AF65-F5344CB8AC3E}">
        <p14:creationId xmlns:p14="http://schemas.microsoft.com/office/powerpoint/2010/main" val="198418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105" y="1511310"/>
            <a:ext cx="3389364" cy="727853"/>
          </a:xfrm>
        </p:spPr>
        <p:txBody>
          <a:bodyPr/>
          <a:lstStyle/>
          <a:p>
            <a:r>
              <a:rPr lang="en-US" sz="3200" b="1" dirty="0">
                <a:solidFill>
                  <a:srgbClr val="FF0000"/>
                </a:solidFill>
              </a:rPr>
              <a:t>Danfoss Link</a:t>
            </a:r>
            <a:r>
              <a:rPr lang="en-US" sz="3200" b="1" dirty="0">
                <a:solidFill>
                  <a:srgbClr val="FF0000"/>
                </a:solidFill>
                <a:latin typeface="Verdana" pitchFamily="34"/>
                <a:ea typeface="Verdana" pitchFamily="34"/>
                <a:cs typeface="Verdana" pitchFamily="34"/>
              </a:rPr>
              <a:t>™ </a:t>
            </a:r>
            <a:r>
              <a:rPr lang="en-US" sz="3200" b="1" dirty="0">
                <a:solidFill>
                  <a:srgbClr val="FF0000"/>
                </a:solidFill>
              </a:rPr>
              <a:t> </a:t>
            </a:r>
            <a:br>
              <a:rPr lang="en-US" dirty="0">
                <a:latin typeface="Verdana" pitchFamily="34"/>
                <a:ea typeface="Verdana" pitchFamily="34"/>
                <a:cs typeface="Verdana" pitchFamily="34"/>
              </a:rPr>
            </a:br>
            <a:endParaRPr lang="en-US" dirty="0"/>
          </a:p>
        </p:txBody>
      </p:sp>
      <p:pic>
        <p:nvPicPr>
          <p:cNvPr id="1028" name="Picture 4" descr="Image result for amazon alexa">
            <a:extLst>
              <a:ext uri="{FF2B5EF4-FFF2-40B4-BE49-F238E27FC236}">
                <a16:creationId xmlns:a16="http://schemas.microsoft.com/office/drawing/2014/main" id="{CDAC4E3A-AA5A-4DC3-A52A-FC37EF94A1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16809"/>
            <a:ext cx="4497630" cy="25299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64F758-E61A-49DF-A63A-30C732768B46}"/>
              </a:ext>
            </a:extLst>
          </p:cNvPr>
          <p:cNvPicPr>
            <a:picLocks noChangeAspect="1"/>
          </p:cNvPicPr>
          <p:nvPr/>
        </p:nvPicPr>
        <p:blipFill>
          <a:blip r:embed="rId3"/>
          <a:stretch>
            <a:fillRect/>
          </a:stretch>
        </p:blipFill>
        <p:spPr>
          <a:xfrm>
            <a:off x="1566438" y="5197474"/>
            <a:ext cx="723967" cy="216109"/>
          </a:xfrm>
          <a:prstGeom prst="rect">
            <a:avLst/>
          </a:prstGeom>
        </p:spPr>
      </p:pic>
      <p:pic>
        <p:nvPicPr>
          <p:cNvPr id="7" name="Picture 6">
            <a:extLst>
              <a:ext uri="{FF2B5EF4-FFF2-40B4-BE49-F238E27FC236}">
                <a16:creationId xmlns:a16="http://schemas.microsoft.com/office/drawing/2014/main" id="{D376C096-027A-4A98-AA59-A3E698B31530}"/>
              </a:ext>
            </a:extLst>
          </p:cNvPr>
          <p:cNvPicPr>
            <a:picLocks noChangeAspect="1"/>
          </p:cNvPicPr>
          <p:nvPr/>
        </p:nvPicPr>
        <p:blipFill>
          <a:blip r:embed="rId4"/>
          <a:stretch>
            <a:fillRect/>
          </a:stretch>
        </p:blipFill>
        <p:spPr>
          <a:xfrm>
            <a:off x="772662" y="5199594"/>
            <a:ext cx="723967" cy="219384"/>
          </a:xfrm>
          <a:prstGeom prst="rect">
            <a:avLst/>
          </a:prstGeom>
        </p:spPr>
      </p:pic>
      <p:pic>
        <p:nvPicPr>
          <p:cNvPr id="14" name="Picture 13">
            <a:extLst>
              <a:ext uri="{FF2B5EF4-FFF2-40B4-BE49-F238E27FC236}">
                <a16:creationId xmlns:a16="http://schemas.microsoft.com/office/drawing/2014/main" id="{BEC8ABC2-1783-434F-89E0-7D90E0AB8110}"/>
              </a:ext>
            </a:extLst>
          </p:cNvPr>
          <p:cNvPicPr>
            <a:picLocks noChangeAspect="1"/>
          </p:cNvPicPr>
          <p:nvPr/>
        </p:nvPicPr>
        <p:blipFill>
          <a:blip r:embed="rId5"/>
          <a:stretch>
            <a:fillRect/>
          </a:stretch>
        </p:blipFill>
        <p:spPr>
          <a:xfrm>
            <a:off x="4176058" y="4303657"/>
            <a:ext cx="1573041" cy="1480510"/>
          </a:xfrm>
          <a:prstGeom prst="rect">
            <a:avLst/>
          </a:prstGeom>
        </p:spPr>
      </p:pic>
      <p:sp>
        <p:nvSpPr>
          <p:cNvPr id="39" name="TextBox 38">
            <a:extLst>
              <a:ext uri="{FF2B5EF4-FFF2-40B4-BE49-F238E27FC236}">
                <a16:creationId xmlns:a16="http://schemas.microsoft.com/office/drawing/2014/main" id="{26FF9493-61FD-4666-B500-0EA6E31933F4}"/>
              </a:ext>
            </a:extLst>
          </p:cNvPr>
          <p:cNvSpPr txBox="1"/>
          <p:nvPr/>
        </p:nvSpPr>
        <p:spPr>
          <a:xfrm>
            <a:off x="4331228" y="4694387"/>
            <a:ext cx="2426329" cy="230832"/>
          </a:xfrm>
          <a:prstGeom prst="rect">
            <a:avLst/>
          </a:prstGeom>
          <a:noFill/>
        </p:spPr>
        <p:txBody>
          <a:bodyPr wrap="square" rtlCol="0">
            <a:spAutoFit/>
          </a:bodyPr>
          <a:lstStyle/>
          <a:p>
            <a:r>
              <a:rPr lang="en-US" sz="900" dirty="0">
                <a:solidFill>
                  <a:srgbClr val="FF0000"/>
                </a:solidFill>
              </a:rPr>
              <a:t>Danfoss Link               </a:t>
            </a:r>
          </a:p>
        </p:txBody>
      </p:sp>
      <p:pic>
        <p:nvPicPr>
          <p:cNvPr id="1032" name="Picture 8" descr="Image result for Amazon Alexa app">
            <a:extLst>
              <a:ext uri="{FF2B5EF4-FFF2-40B4-BE49-F238E27FC236}">
                <a16:creationId xmlns:a16="http://schemas.microsoft.com/office/drawing/2014/main" id="{61B0263A-5C42-4A90-8AAE-4C0B309FBD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9972" y="4480704"/>
            <a:ext cx="563208" cy="5632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80FE66A-CB05-4C94-8FCF-F7060ABB70FB}"/>
              </a:ext>
            </a:extLst>
          </p:cNvPr>
          <p:cNvPicPr>
            <a:picLocks noChangeAspect="1"/>
          </p:cNvPicPr>
          <p:nvPr/>
        </p:nvPicPr>
        <p:blipFill>
          <a:blip r:embed="rId7"/>
          <a:stretch>
            <a:fillRect/>
          </a:stretch>
        </p:blipFill>
        <p:spPr>
          <a:xfrm>
            <a:off x="6576083" y="4479811"/>
            <a:ext cx="847472" cy="851586"/>
          </a:xfrm>
          <a:prstGeom prst="rect">
            <a:avLst/>
          </a:prstGeom>
        </p:spPr>
      </p:pic>
      <p:pic>
        <p:nvPicPr>
          <p:cNvPr id="1036" name="Picture 12" descr="Image result for key ">
            <a:extLst>
              <a:ext uri="{FF2B5EF4-FFF2-40B4-BE49-F238E27FC236}">
                <a16:creationId xmlns:a16="http://schemas.microsoft.com/office/drawing/2014/main" id="{71773C84-F912-4305-9DA5-CEB377E87E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765268" y="4832153"/>
            <a:ext cx="469102" cy="1618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lexa">
            <a:extLst>
              <a:ext uri="{FF2B5EF4-FFF2-40B4-BE49-F238E27FC236}">
                <a16:creationId xmlns:a16="http://schemas.microsoft.com/office/drawing/2014/main" id="{3CAB0DE8-6073-49A0-BD0D-99336BB5EB0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52615" y="4511327"/>
            <a:ext cx="612343" cy="61234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Related image">
            <a:extLst>
              <a:ext uri="{FF2B5EF4-FFF2-40B4-BE49-F238E27FC236}">
                <a16:creationId xmlns:a16="http://schemas.microsoft.com/office/drawing/2014/main" id="{7B59B5BE-5DA5-4588-9DB9-EEFAB4E69AB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5886" y="4628797"/>
            <a:ext cx="989746" cy="98974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53A782A4-F332-4280-BE0D-BAE11E94B78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7393" y="4472815"/>
            <a:ext cx="846731" cy="328310"/>
          </a:xfrm>
          <a:prstGeom prst="rect">
            <a:avLst/>
          </a:prstGeom>
        </p:spPr>
      </p:pic>
      <p:pic>
        <p:nvPicPr>
          <p:cNvPr id="18" name="Picture 17">
            <a:extLst>
              <a:ext uri="{FF2B5EF4-FFF2-40B4-BE49-F238E27FC236}">
                <a16:creationId xmlns:a16="http://schemas.microsoft.com/office/drawing/2014/main" id="{AFF858D5-CE2B-4D4E-BD79-0D6454AEE5D1}"/>
              </a:ext>
            </a:extLst>
          </p:cNvPr>
          <p:cNvPicPr>
            <a:picLocks noChangeAspect="1"/>
          </p:cNvPicPr>
          <p:nvPr/>
        </p:nvPicPr>
        <p:blipFill>
          <a:blip r:embed="rId12"/>
          <a:stretch>
            <a:fillRect/>
          </a:stretch>
        </p:blipFill>
        <p:spPr>
          <a:xfrm>
            <a:off x="966039" y="2933024"/>
            <a:ext cx="1061180" cy="982249"/>
          </a:xfrm>
          <a:prstGeom prst="rect">
            <a:avLst/>
          </a:prstGeom>
        </p:spPr>
      </p:pic>
      <p:pic>
        <p:nvPicPr>
          <p:cNvPr id="20" name="Picture 19">
            <a:extLst>
              <a:ext uri="{FF2B5EF4-FFF2-40B4-BE49-F238E27FC236}">
                <a16:creationId xmlns:a16="http://schemas.microsoft.com/office/drawing/2014/main" id="{6771AE4D-0381-468D-91AE-E995AEAAF7B3}"/>
              </a:ext>
            </a:extLst>
          </p:cNvPr>
          <p:cNvPicPr>
            <a:picLocks noChangeAspect="1"/>
          </p:cNvPicPr>
          <p:nvPr/>
        </p:nvPicPr>
        <p:blipFill>
          <a:blip r:embed="rId13"/>
          <a:stretch>
            <a:fillRect/>
          </a:stretch>
        </p:blipFill>
        <p:spPr>
          <a:xfrm>
            <a:off x="4082468" y="2922603"/>
            <a:ext cx="979067" cy="931623"/>
          </a:xfrm>
          <a:prstGeom prst="rect">
            <a:avLst/>
          </a:prstGeom>
        </p:spPr>
      </p:pic>
      <p:pic>
        <p:nvPicPr>
          <p:cNvPr id="23" name="Picture 22">
            <a:extLst>
              <a:ext uri="{FF2B5EF4-FFF2-40B4-BE49-F238E27FC236}">
                <a16:creationId xmlns:a16="http://schemas.microsoft.com/office/drawing/2014/main" id="{1A9D0E78-0573-4D8A-93B5-02C6A25B92C2}"/>
              </a:ext>
            </a:extLst>
          </p:cNvPr>
          <p:cNvPicPr>
            <a:picLocks noChangeAspect="1"/>
          </p:cNvPicPr>
          <p:nvPr/>
        </p:nvPicPr>
        <p:blipFill>
          <a:blip r:embed="rId14"/>
          <a:stretch>
            <a:fillRect/>
          </a:stretch>
        </p:blipFill>
        <p:spPr>
          <a:xfrm>
            <a:off x="7016104" y="2942461"/>
            <a:ext cx="954654" cy="963373"/>
          </a:xfrm>
          <a:prstGeom prst="rect">
            <a:avLst/>
          </a:prstGeom>
        </p:spPr>
      </p:pic>
      <p:pic>
        <p:nvPicPr>
          <p:cNvPr id="24" name="Picture 23">
            <a:extLst>
              <a:ext uri="{FF2B5EF4-FFF2-40B4-BE49-F238E27FC236}">
                <a16:creationId xmlns:a16="http://schemas.microsoft.com/office/drawing/2014/main" id="{72EE7B43-C01F-46B4-9096-3DBF5AD42D03}"/>
              </a:ext>
            </a:extLst>
          </p:cNvPr>
          <p:cNvPicPr>
            <a:picLocks noChangeAspect="1"/>
          </p:cNvPicPr>
          <p:nvPr/>
        </p:nvPicPr>
        <p:blipFill>
          <a:blip r:embed="rId15"/>
          <a:stretch>
            <a:fillRect/>
          </a:stretch>
        </p:blipFill>
        <p:spPr>
          <a:xfrm>
            <a:off x="4082468" y="1485436"/>
            <a:ext cx="1214444" cy="650595"/>
          </a:xfrm>
          <a:prstGeom prst="rect">
            <a:avLst/>
          </a:prstGeom>
        </p:spPr>
      </p:pic>
      <p:pic>
        <p:nvPicPr>
          <p:cNvPr id="9" name="Picture 8">
            <a:extLst>
              <a:ext uri="{FF2B5EF4-FFF2-40B4-BE49-F238E27FC236}">
                <a16:creationId xmlns:a16="http://schemas.microsoft.com/office/drawing/2014/main" id="{7B34437F-CD5E-4B61-8A39-828207B5BCEA}"/>
              </a:ext>
            </a:extLst>
          </p:cNvPr>
          <p:cNvPicPr>
            <a:picLocks noChangeAspect="1"/>
          </p:cNvPicPr>
          <p:nvPr/>
        </p:nvPicPr>
        <p:blipFill>
          <a:blip r:embed="rId16"/>
          <a:stretch>
            <a:fillRect/>
          </a:stretch>
        </p:blipFill>
        <p:spPr>
          <a:xfrm>
            <a:off x="801270" y="4177092"/>
            <a:ext cx="723966" cy="1034237"/>
          </a:xfrm>
          <a:prstGeom prst="rect">
            <a:avLst/>
          </a:prstGeom>
        </p:spPr>
      </p:pic>
      <p:pic>
        <p:nvPicPr>
          <p:cNvPr id="26" name="Picture 25">
            <a:extLst>
              <a:ext uri="{FF2B5EF4-FFF2-40B4-BE49-F238E27FC236}">
                <a16:creationId xmlns:a16="http://schemas.microsoft.com/office/drawing/2014/main" id="{56CE89EB-E6F1-4462-BB91-2EFDC43813E4}"/>
              </a:ext>
            </a:extLst>
          </p:cNvPr>
          <p:cNvPicPr>
            <a:picLocks noChangeAspect="1"/>
          </p:cNvPicPr>
          <p:nvPr/>
        </p:nvPicPr>
        <p:blipFill>
          <a:blip r:embed="rId17"/>
          <a:stretch>
            <a:fillRect/>
          </a:stretch>
        </p:blipFill>
        <p:spPr>
          <a:xfrm>
            <a:off x="1014530" y="4472815"/>
            <a:ext cx="336016" cy="374786"/>
          </a:xfrm>
          <a:prstGeom prst="rect">
            <a:avLst/>
          </a:prstGeom>
        </p:spPr>
      </p:pic>
      <p:sp>
        <p:nvSpPr>
          <p:cNvPr id="28" name="Title 6">
            <a:extLst>
              <a:ext uri="{FF2B5EF4-FFF2-40B4-BE49-F238E27FC236}">
                <a16:creationId xmlns:a16="http://schemas.microsoft.com/office/drawing/2014/main" id="{44D6F3C0-7DA9-40A4-8696-CE8C1C769AC9}"/>
              </a:ext>
            </a:extLst>
          </p:cNvPr>
          <p:cNvSpPr txBox="1">
            <a:spLocks/>
          </p:cNvSpPr>
          <p:nvPr/>
        </p:nvSpPr>
        <p:spPr>
          <a:xfrm>
            <a:off x="596123" y="516809"/>
            <a:ext cx="8308975" cy="936000"/>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n-US" altLang="en-US" dirty="0"/>
              <a:t>QUICK GUIDE</a:t>
            </a:r>
            <a:endParaRPr lang="en-US" dirty="0"/>
          </a:p>
        </p:txBody>
      </p:sp>
    </p:spTree>
    <p:extLst>
      <p:ext uri="{BB962C8B-B14F-4D97-AF65-F5344CB8AC3E}">
        <p14:creationId xmlns:p14="http://schemas.microsoft.com/office/powerpoint/2010/main" val="344188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03BB1-28C5-4E0E-B2AB-3FABA47347C7}"/>
              </a:ext>
            </a:extLst>
          </p:cNvPr>
          <p:cNvSpPr>
            <a:spLocks noGrp="1"/>
          </p:cNvSpPr>
          <p:nvPr>
            <p:ph type="ctrTitle"/>
          </p:nvPr>
        </p:nvSpPr>
        <p:spPr/>
        <p:txBody>
          <a:bodyPr/>
          <a:lstStyle/>
          <a:p>
            <a:r>
              <a:rPr lang="en-US" dirty="0"/>
              <a:t>Let’s go into compatibility details</a:t>
            </a:r>
            <a:endParaRPr lang="da-DK" dirty="0"/>
          </a:p>
        </p:txBody>
      </p:sp>
    </p:spTree>
    <p:extLst>
      <p:ext uri="{BB962C8B-B14F-4D97-AF65-F5344CB8AC3E}">
        <p14:creationId xmlns:p14="http://schemas.microsoft.com/office/powerpoint/2010/main" val="212153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a:picLocks noChangeAspect="1"/>
          </p:cNvPicPr>
          <p:nvPr/>
        </p:nvPicPr>
        <p:blipFill>
          <a:blip r:embed="rId3"/>
          <a:stretch>
            <a:fillRect/>
          </a:stretch>
        </p:blipFill>
        <p:spPr>
          <a:xfrm>
            <a:off x="649754" y="1518544"/>
            <a:ext cx="600075" cy="600075"/>
          </a:xfrm>
          <a:prstGeom prst="rect">
            <a:avLst/>
          </a:prstGeom>
          <a:noFill/>
          <a:ln cap="flat">
            <a:noFill/>
          </a:ln>
        </p:spPr>
      </p:pic>
      <p:sp>
        <p:nvSpPr>
          <p:cNvPr id="9" name="TextBox 18"/>
          <p:cNvSpPr txBox="1"/>
          <p:nvPr/>
        </p:nvSpPr>
        <p:spPr>
          <a:xfrm>
            <a:off x="1454932" y="1532468"/>
            <a:ext cx="6919908" cy="55399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Verdana"/>
              </a:rPr>
              <a:t>Step 1: Download and </a:t>
            </a:r>
            <a:r>
              <a:rPr lang="en-US" sz="1800" b="0" i="0" u="sng" strike="noStrike" kern="1200" cap="none" spc="0" baseline="0" dirty="0">
                <a:solidFill>
                  <a:srgbClr val="000000"/>
                </a:solidFill>
                <a:uFillTx/>
                <a:latin typeface="Verdana"/>
              </a:rPr>
              <a:t>launch the Alexa App</a:t>
            </a:r>
            <a:r>
              <a:rPr lang="en-US" sz="1800" b="0" i="0" u="none" strike="noStrike" kern="1200" cap="none" spc="0" baseline="0" dirty="0">
                <a:solidFill>
                  <a:srgbClr val="000000"/>
                </a:solidFill>
                <a:uFillTx/>
                <a:latin typeface="Verdana"/>
              </a:rPr>
              <a:t>*</a:t>
            </a:r>
          </a:p>
          <a:p>
            <a:pPr lvl="0">
              <a:defRPr sz="1800" b="0" i="0" u="none" strike="noStrike" kern="0" cap="none" spc="0" baseline="0">
                <a:solidFill>
                  <a:srgbClr val="000000"/>
                </a:solidFill>
                <a:uFillTx/>
              </a:defRPr>
            </a:pPr>
            <a:r>
              <a:rPr lang="en-US" dirty="0">
                <a:solidFill>
                  <a:srgbClr val="000000"/>
                </a:solidFill>
              </a:rPr>
              <a:t>Step 2: Enable Smart Home Skills </a:t>
            </a:r>
            <a:endParaRPr lang="en-US" sz="1800" b="0" i="0" u="none" strike="noStrike" kern="1200" cap="none" spc="0" baseline="0" dirty="0">
              <a:solidFill>
                <a:srgbClr val="000000"/>
              </a:solidFill>
              <a:uFillTx/>
              <a:latin typeface="Verdana"/>
            </a:endParaRPr>
          </a:p>
        </p:txBody>
      </p:sp>
      <p:sp>
        <p:nvSpPr>
          <p:cNvPr id="10" name="TextBox 20"/>
          <p:cNvSpPr txBox="1"/>
          <p:nvPr/>
        </p:nvSpPr>
        <p:spPr>
          <a:xfrm>
            <a:off x="2492967" y="5309231"/>
            <a:ext cx="1900322" cy="507831"/>
          </a:xfrm>
          <a:prstGeom prst="rect">
            <a:avLst/>
          </a:prstGeom>
          <a:noFill/>
          <a:ln cap="flat">
            <a:noFill/>
          </a:ln>
        </p:spPr>
        <p:txBody>
          <a:bodyPr vert="horz" wrap="square" lIns="0" tIns="0" rIns="0" bIns="0" anchor="t" anchorCtr="0" compatLnSpc="1">
            <a:spAutoFit/>
          </a:bodyPr>
          <a:lstStyle/>
          <a:p>
            <a:pPr lvl="0">
              <a:defRPr sz="1800" b="0" i="0" u="none" strike="noStrike" kern="0" cap="none" spc="0" baseline="0">
                <a:solidFill>
                  <a:srgbClr val="000000"/>
                </a:solidFill>
                <a:uFillTx/>
              </a:defRPr>
            </a:pPr>
            <a:r>
              <a:rPr lang="en-US" sz="1100" dirty="0">
                <a:solidFill>
                  <a:srgbClr val="000000"/>
                </a:solidFill>
              </a:rPr>
              <a:t>Alexa App: </a:t>
            </a:r>
          </a:p>
          <a:p>
            <a:pPr lvl="0">
              <a:defRPr sz="1800" b="0" i="0" u="none" strike="noStrike" kern="0" cap="none" spc="0" baseline="0">
                <a:solidFill>
                  <a:srgbClr val="000000"/>
                </a:solidFill>
                <a:uFillTx/>
              </a:defRPr>
            </a:pPr>
            <a:r>
              <a:rPr lang="en-US" sz="1100" dirty="0">
                <a:solidFill>
                  <a:srgbClr val="000000"/>
                </a:solidFill>
              </a:rPr>
              <a:t>Open </a:t>
            </a:r>
            <a:r>
              <a:rPr lang="en-US" sz="1100" b="0" i="0" u="none" strike="noStrike" kern="1200" cap="none" spc="0" baseline="0" dirty="0">
                <a:solidFill>
                  <a:srgbClr val="000000"/>
                </a:solidFill>
                <a:uFillTx/>
                <a:latin typeface="Verdana"/>
              </a:rPr>
              <a:t>the left side menu and go to </a:t>
            </a:r>
            <a:r>
              <a:rPr lang="en-US" sz="1100" dirty="0">
                <a:solidFill>
                  <a:srgbClr val="000000"/>
                </a:solidFill>
                <a:latin typeface="Verdana"/>
              </a:rPr>
              <a:t>“Skills &amp; Games</a:t>
            </a:r>
            <a:r>
              <a:rPr lang="en-US" sz="1100" b="0" i="0" u="none" strike="noStrike" kern="1200" cap="none" spc="0" baseline="0" dirty="0">
                <a:solidFill>
                  <a:srgbClr val="000000"/>
                </a:solidFill>
                <a:uFillTx/>
                <a:latin typeface="Verdana"/>
              </a:rPr>
              <a:t>” </a:t>
            </a:r>
          </a:p>
        </p:txBody>
      </p:sp>
      <p:sp>
        <p:nvSpPr>
          <p:cNvPr id="12" name="TextBox 22"/>
          <p:cNvSpPr txBox="1"/>
          <p:nvPr/>
        </p:nvSpPr>
        <p:spPr>
          <a:xfrm>
            <a:off x="4686278" y="5325912"/>
            <a:ext cx="1754853" cy="507831"/>
          </a:xfrm>
          <a:prstGeom prst="rect">
            <a:avLst/>
          </a:prstGeom>
          <a:noFill/>
          <a:ln cap="flat">
            <a:noFill/>
          </a:ln>
        </p:spPr>
        <p:txBody>
          <a:bodyPr vert="horz" wrap="square" lIns="0" tIns="0" rIns="0" bIns="0" anchor="t" anchorCtr="0" compatLnSpc="1">
            <a:spAutoFit/>
          </a:bodyPr>
          <a:lstStyle/>
          <a:p>
            <a:pPr lvl="0">
              <a:defRPr sz="1800" b="0" i="0" u="none" strike="noStrike" kern="0" cap="none" spc="0" baseline="0">
                <a:solidFill>
                  <a:srgbClr val="000000"/>
                </a:solidFill>
                <a:uFillTx/>
              </a:defRPr>
            </a:pPr>
            <a:r>
              <a:rPr lang="en-US" sz="1100" dirty="0">
                <a:solidFill>
                  <a:srgbClr val="000000"/>
                </a:solidFill>
              </a:rPr>
              <a:t>Alexa App: </a:t>
            </a:r>
          </a:p>
          <a:p>
            <a:pPr lvl="0">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Verdana"/>
              </a:rPr>
              <a:t>Search for Danfoss and choose the Danfoss skill</a:t>
            </a:r>
          </a:p>
        </p:txBody>
      </p:sp>
      <p:sp>
        <p:nvSpPr>
          <p:cNvPr id="21" name="TextBox 31"/>
          <p:cNvSpPr txBox="1"/>
          <p:nvPr/>
        </p:nvSpPr>
        <p:spPr>
          <a:xfrm>
            <a:off x="96853" y="6059619"/>
            <a:ext cx="4144774"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1" u="none" strike="noStrike" kern="1200" cap="none" spc="0" baseline="0" dirty="0">
                <a:solidFill>
                  <a:srgbClr val="000000"/>
                </a:solidFill>
                <a:uFillTx/>
                <a:latin typeface="Verdana"/>
              </a:rPr>
              <a:t>*Amazon Echo setup is done via Alexa App, so users will have it anyway on their smart phone device </a:t>
            </a:r>
            <a:endParaRPr lang="en-US" sz="1600" b="0" i="1" u="none" strike="noStrike" kern="1200" cap="none" spc="0" baseline="0" dirty="0">
              <a:solidFill>
                <a:srgbClr val="000000"/>
              </a:solidFill>
              <a:uFillTx/>
              <a:latin typeface="Verdana"/>
            </a:endParaRPr>
          </a:p>
        </p:txBody>
      </p:sp>
      <p:pic>
        <p:nvPicPr>
          <p:cNvPr id="23" name="Picture 22">
            <a:extLst>
              <a:ext uri="{FF2B5EF4-FFF2-40B4-BE49-F238E27FC236}">
                <a16:creationId xmlns:a16="http://schemas.microsoft.com/office/drawing/2014/main" id="{ACE952DA-BAF6-452E-91D7-B96749BF27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034" y="118375"/>
            <a:ext cx="846731" cy="328310"/>
          </a:xfrm>
          <a:prstGeom prst="rect">
            <a:avLst/>
          </a:prstGeom>
        </p:spPr>
      </p:pic>
      <p:sp>
        <p:nvSpPr>
          <p:cNvPr id="24" name="TextBox 20">
            <a:extLst>
              <a:ext uri="{FF2B5EF4-FFF2-40B4-BE49-F238E27FC236}">
                <a16:creationId xmlns:a16="http://schemas.microsoft.com/office/drawing/2014/main" id="{E5600CC4-E810-4F97-892D-927AB20AEB2B}"/>
              </a:ext>
            </a:extLst>
          </p:cNvPr>
          <p:cNvSpPr txBox="1"/>
          <p:nvPr/>
        </p:nvSpPr>
        <p:spPr>
          <a:xfrm>
            <a:off x="542703" y="5309232"/>
            <a:ext cx="1522997" cy="507831"/>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dirty="0">
                <a:solidFill>
                  <a:srgbClr val="000000"/>
                </a:solidFill>
                <a:latin typeface="Verdana"/>
              </a:rPr>
              <a:t>Download and launch Amazon Alexa App on your device </a:t>
            </a:r>
            <a:endParaRPr lang="en-US" sz="1100" b="0" i="0" u="none" strike="noStrike" kern="1200" cap="none" spc="0" baseline="0" dirty="0">
              <a:solidFill>
                <a:srgbClr val="000000"/>
              </a:solidFill>
              <a:uFillTx/>
              <a:latin typeface="Verdana"/>
            </a:endParaRPr>
          </a:p>
        </p:txBody>
      </p:sp>
      <p:sp>
        <p:nvSpPr>
          <p:cNvPr id="20" name="Title 6">
            <a:extLst>
              <a:ext uri="{FF2B5EF4-FFF2-40B4-BE49-F238E27FC236}">
                <a16:creationId xmlns:a16="http://schemas.microsoft.com/office/drawing/2014/main" id="{153DC904-4B69-4851-BA19-D3B69D2A8215}"/>
              </a:ext>
            </a:extLst>
          </p:cNvPr>
          <p:cNvSpPr txBox="1">
            <a:spLocks noGrp="1"/>
          </p:cNvSpPr>
          <p:nvPr>
            <p:ph type="title"/>
          </p:nvPr>
        </p:nvSpPr>
        <p:spPr>
          <a:xfrm>
            <a:off x="355196" y="545751"/>
            <a:ext cx="8308975" cy="936000"/>
          </a:xfrm>
        </p:spPr>
        <p:txBody>
          <a:bodyPr/>
          <a:lstStyle/>
          <a:p>
            <a:r>
              <a:rPr lang="en-US" altLang="en-US" dirty="0"/>
              <a:t>Connection </a:t>
            </a:r>
            <a:r>
              <a:rPr lang="en-US" dirty="0"/>
              <a:t>Danfoss Link™ with </a:t>
            </a:r>
            <a:r>
              <a:rPr lang="en-US" altLang="en-US" dirty="0"/>
              <a:t>Amazon Alexa </a:t>
            </a:r>
            <a:endParaRPr lang="en-US" dirty="0"/>
          </a:p>
        </p:txBody>
      </p:sp>
      <p:pic>
        <p:nvPicPr>
          <p:cNvPr id="2" name="Picture 1">
            <a:extLst>
              <a:ext uri="{FF2B5EF4-FFF2-40B4-BE49-F238E27FC236}">
                <a16:creationId xmlns:a16="http://schemas.microsoft.com/office/drawing/2014/main" id="{7769CA78-5E98-4137-91CF-848BFC309A12}"/>
              </a:ext>
            </a:extLst>
          </p:cNvPr>
          <p:cNvPicPr>
            <a:picLocks noChangeAspect="1"/>
          </p:cNvPicPr>
          <p:nvPr/>
        </p:nvPicPr>
        <p:blipFill>
          <a:blip r:embed="rId5"/>
          <a:stretch>
            <a:fillRect/>
          </a:stretch>
        </p:blipFill>
        <p:spPr>
          <a:xfrm>
            <a:off x="595951" y="2271894"/>
            <a:ext cx="1415946" cy="2910555"/>
          </a:xfrm>
          <a:prstGeom prst="rect">
            <a:avLst/>
          </a:prstGeom>
        </p:spPr>
      </p:pic>
      <p:pic>
        <p:nvPicPr>
          <p:cNvPr id="6" name="Picture 5">
            <a:extLst>
              <a:ext uri="{FF2B5EF4-FFF2-40B4-BE49-F238E27FC236}">
                <a16:creationId xmlns:a16="http://schemas.microsoft.com/office/drawing/2014/main" id="{2DC9DFA4-261A-4353-866A-43579ED4ED0A}"/>
              </a:ext>
            </a:extLst>
          </p:cNvPr>
          <p:cNvPicPr>
            <a:picLocks noChangeAspect="1"/>
          </p:cNvPicPr>
          <p:nvPr/>
        </p:nvPicPr>
        <p:blipFill>
          <a:blip r:embed="rId6"/>
          <a:stretch>
            <a:fillRect/>
          </a:stretch>
        </p:blipFill>
        <p:spPr>
          <a:xfrm>
            <a:off x="2580581" y="2271894"/>
            <a:ext cx="1506704" cy="2960949"/>
          </a:xfrm>
          <a:prstGeom prst="rect">
            <a:avLst/>
          </a:prstGeom>
        </p:spPr>
      </p:pic>
      <p:sp>
        <p:nvSpPr>
          <p:cNvPr id="22" name="Rectangle: Rounded Corners 21">
            <a:extLst>
              <a:ext uri="{FF2B5EF4-FFF2-40B4-BE49-F238E27FC236}">
                <a16:creationId xmlns:a16="http://schemas.microsoft.com/office/drawing/2014/main" id="{78D4639D-3556-4A87-B695-F8BBF9DFF1E7}"/>
              </a:ext>
            </a:extLst>
          </p:cNvPr>
          <p:cNvSpPr/>
          <p:nvPr/>
        </p:nvSpPr>
        <p:spPr>
          <a:xfrm>
            <a:off x="2663075" y="3817055"/>
            <a:ext cx="571962" cy="1592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pic>
        <p:nvPicPr>
          <p:cNvPr id="7" name="Picture 6">
            <a:extLst>
              <a:ext uri="{FF2B5EF4-FFF2-40B4-BE49-F238E27FC236}">
                <a16:creationId xmlns:a16="http://schemas.microsoft.com/office/drawing/2014/main" id="{9353EA50-DADE-4DB0-9682-ED60F87840D2}"/>
              </a:ext>
            </a:extLst>
          </p:cNvPr>
          <p:cNvPicPr>
            <a:picLocks noChangeAspect="1"/>
          </p:cNvPicPr>
          <p:nvPr/>
        </p:nvPicPr>
        <p:blipFill>
          <a:blip r:embed="rId7"/>
          <a:stretch>
            <a:fillRect/>
          </a:stretch>
        </p:blipFill>
        <p:spPr>
          <a:xfrm>
            <a:off x="4748623" y="2279687"/>
            <a:ext cx="1506704" cy="2960949"/>
          </a:xfrm>
          <a:prstGeom prst="rect">
            <a:avLst/>
          </a:prstGeom>
        </p:spPr>
      </p:pic>
      <p:sp>
        <p:nvSpPr>
          <p:cNvPr id="27" name="Rectangle: Rounded Corners 23">
            <a:extLst>
              <a:ext uri="{FF2B5EF4-FFF2-40B4-BE49-F238E27FC236}">
                <a16:creationId xmlns:a16="http://schemas.microsoft.com/office/drawing/2014/main" id="{1F18D0D0-FF66-4E6F-86F8-66F8D4E6D236}"/>
              </a:ext>
            </a:extLst>
          </p:cNvPr>
          <p:cNvSpPr/>
          <p:nvPr/>
        </p:nvSpPr>
        <p:spPr>
          <a:xfrm>
            <a:off x="4764051" y="2575969"/>
            <a:ext cx="417082" cy="1949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pic>
        <p:nvPicPr>
          <p:cNvPr id="14" name="Picture 13">
            <a:extLst>
              <a:ext uri="{FF2B5EF4-FFF2-40B4-BE49-F238E27FC236}">
                <a16:creationId xmlns:a16="http://schemas.microsoft.com/office/drawing/2014/main" id="{F29D9856-7655-4CB6-A57C-A17B35B8D2DD}"/>
              </a:ext>
            </a:extLst>
          </p:cNvPr>
          <p:cNvPicPr>
            <a:picLocks noChangeAspect="1"/>
          </p:cNvPicPr>
          <p:nvPr/>
        </p:nvPicPr>
        <p:blipFill>
          <a:blip r:embed="rId8"/>
          <a:stretch>
            <a:fillRect/>
          </a:stretch>
        </p:blipFill>
        <p:spPr>
          <a:xfrm>
            <a:off x="6829700" y="2290210"/>
            <a:ext cx="1453995" cy="2960950"/>
          </a:xfrm>
          <a:prstGeom prst="rect">
            <a:avLst/>
          </a:prstGeom>
        </p:spPr>
      </p:pic>
      <p:sp>
        <p:nvSpPr>
          <p:cNvPr id="28" name="TextBox 25">
            <a:extLst>
              <a:ext uri="{FF2B5EF4-FFF2-40B4-BE49-F238E27FC236}">
                <a16:creationId xmlns:a16="http://schemas.microsoft.com/office/drawing/2014/main" id="{F8D99DA9-2742-4C1B-A30E-68E9179FC3C2}"/>
              </a:ext>
            </a:extLst>
          </p:cNvPr>
          <p:cNvSpPr txBox="1"/>
          <p:nvPr/>
        </p:nvSpPr>
        <p:spPr>
          <a:xfrm>
            <a:off x="6795198" y="5459392"/>
            <a:ext cx="1522997" cy="338554"/>
          </a:xfrm>
          <a:prstGeom prst="rect">
            <a:avLst/>
          </a:prstGeom>
          <a:noFill/>
          <a:ln cap="flat">
            <a:noFill/>
          </a:ln>
        </p:spPr>
        <p:txBody>
          <a:bodyPr vert="horz" wrap="square" lIns="0" tIns="0" rIns="0" bIns="0" anchor="t" anchorCtr="0" compatLnSpc="1">
            <a:spAutoFit/>
          </a:bodyPr>
          <a:lstStyle/>
          <a:p>
            <a:pPr lvl="0">
              <a:defRPr sz="1800" b="0" i="0" u="none" strike="noStrike" kern="0" cap="none" spc="0" baseline="0">
                <a:solidFill>
                  <a:srgbClr val="000000"/>
                </a:solidFill>
                <a:uFillTx/>
              </a:defRPr>
            </a:pPr>
            <a:r>
              <a:rPr lang="en-US" sz="1100" dirty="0">
                <a:solidFill>
                  <a:srgbClr val="000000"/>
                </a:solidFill>
              </a:rPr>
              <a:t>Alexa App: </a:t>
            </a:r>
          </a:p>
          <a:p>
            <a:pPr lvl="0">
              <a:defRPr sz="1800" b="0" i="0" u="none" strike="noStrike" kern="0" cap="none" spc="0" baseline="0">
                <a:solidFill>
                  <a:srgbClr val="000000"/>
                </a:solidFill>
                <a:uFillTx/>
              </a:defRPr>
            </a:pPr>
            <a:r>
              <a:rPr lang="en-US" sz="1100" dirty="0">
                <a:solidFill>
                  <a:srgbClr val="000000"/>
                </a:solidFill>
                <a:latin typeface="Verdana"/>
              </a:rPr>
              <a:t>Click</a:t>
            </a:r>
            <a:r>
              <a:rPr lang="en-US" sz="1100" b="0" i="0" u="none" strike="noStrike" kern="1200" cap="none" spc="0" baseline="0" dirty="0">
                <a:solidFill>
                  <a:srgbClr val="000000"/>
                </a:solidFill>
                <a:uFillTx/>
                <a:latin typeface="Verdana"/>
              </a:rPr>
              <a:t> “Enable” skill</a:t>
            </a:r>
          </a:p>
        </p:txBody>
      </p:sp>
      <p:sp>
        <p:nvSpPr>
          <p:cNvPr id="29" name="Rectangle: Rounded Corners 21">
            <a:extLst>
              <a:ext uri="{FF2B5EF4-FFF2-40B4-BE49-F238E27FC236}">
                <a16:creationId xmlns:a16="http://schemas.microsoft.com/office/drawing/2014/main" id="{9EDA4985-1907-4B16-9473-C15DAF30D3C7}"/>
              </a:ext>
            </a:extLst>
          </p:cNvPr>
          <p:cNvSpPr/>
          <p:nvPr/>
        </p:nvSpPr>
        <p:spPr>
          <a:xfrm>
            <a:off x="7216684" y="3135754"/>
            <a:ext cx="680024" cy="21089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361625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a:picLocks noChangeAspect="1"/>
          </p:cNvPicPr>
          <p:nvPr/>
        </p:nvPicPr>
        <p:blipFill>
          <a:blip r:embed="rId3"/>
          <a:stretch>
            <a:fillRect/>
          </a:stretch>
        </p:blipFill>
        <p:spPr>
          <a:xfrm>
            <a:off x="649754" y="1518544"/>
            <a:ext cx="600075" cy="600075"/>
          </a:xfrm>
          <a:prstGeom prst="rect">
            <a:avLst/>
          </a:prstGeom>
          <a:noFill/>
          <a:ln cap="flat">
            <a:noFill/>
          </a:ln>
        </p:spPr>
      </p:pic>
      <p:sp>
        <p:nvSpPr>
          <p:cNvPr id="9" name="TextBox 18"/>
          <p:cNvSpPr txBox="1"/>
          <p:nvPr/>
        </p:nvSpPr>
        <p:spPr>
          <a:xfrm>
            <a:off x="1520190" y="1647755"/>
            <a:ext cx="7325938" cy="276999"/>
          </a:xfrm>
          <a:prstGeom prst="rect">
            <a:avLst/>
          </a:prstGeom>
          <a:noFill/>
          <a:ln cap="flat">
            <a:noFill/>
          </a:ln>
        </p:spPr>
        <p:txBody>
          <a:bodyPr vert="horz" wrap="square" lIns="0" tIns="0" rIns="0" bIns="0" anchor="t" anchorCtr="0" compatLnSpc="1">
            <a:spAutoFit/>
          </a:bodyPr>
          <a:lstStyle/>
          <a:p>
            <a:pPr lvl="0">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Verdana"/>
              </a:rPr>
              <a:t>Step 3: Preparing </a:t>
            </a:r>
            <a:r>
              <a:rPr lang="en-US" dirty="0"/>
              <a:t>Danfoss Link™ CC to Amazon Alexa feature </a:t>
            </a:r>
            <a:endParaRPr lang="en-US" sz="1800" b="0" i="0" u="none" strike="noStrike" kern="1200" cap="none" spc="0" baseline="0" dirty="0">
              <a:solidFill>
                <a:srgbClr val="000000"/>
              </a:solidFill>
              <a:uFillTx/>
              <a:latin typeface="Verdana"/>
            </a:endParaRPr>
          </a:p>
        </p:txBody>
      </p:sp>
      <p:sp>
        <p:nvSpPr>
          <p:cNvPr id="12" name="TextBox 22"/>
          <p:cNvSpPr txBox="1"/>
          <p:nvPr/>
        </p:nvSpPr>
        <p:spPr>
          <a:xfrm>
            <a:off x="593777" y="5408345"/>
            <a:ext cx="1661916" cy="677108"/>
          </a:xfrm>
          <a:prstGeom prst="rect">
            <a:avLst/>
          </a:prstGeom>
          <a:noFill/>
          <a:ln cap="flat">
            <a:noFill/>
          </a:ln>
        </p:spPr>
        <p:txBody>
          <a:bodyPr vert="horz" wrap="square" lIns="0" tIns="0" rIns="0" bIns="0" anchor="t" anchorCtr="0" compatLnSpc="1">
            <a:spAutoFit/>
          </a:bodyPr>
          <a:lstStyle/>
          <a:p>
            <a:pPr lvl="0">
              <a:defRPr sz="1800" b="0" i="0" u="none" strike="noStrike" kern="0" cap="none" spc="0" baseline="0">
                <a:solidFill>
                  <a:srgbClr val="000000"/>
                </a:solidFill>
                <a:uFillTx/>
              </a:defRPr>
            </a:pPr>
            <a:r>
              <a:rPr lang="en-US" sz="1100" dirty="0">
                <a:solidFill>
                  <a:srgbClr val="000000"/>
                </a:solidFill>
              </a:rPr>
              <a:t>Alexa App: </a:t>
            </a:r>
          </a:p>
          <a:p>
            <a:pPr lvl="0">
              <a:defRPr sz="1800" b="0" i="0" u="none" strike="noStrike" kern="0" cap="none" spc="0" baseline="0">
                <a:solidFill>
                  <a:srgbClr val="000000"/>
                </a:solidFill>
                <a:uFillTx/>
              </a:defRPr>
            </a:pPr>
            <a:r>
              <a:rPr lang="en-US" sz="1100" dirty="0">
                <a:solidFill>
                  <a:srgbClr val="000000"/>
                </a:solidFill>
              </a:rPr>
              <a:t>Choose the Danfoss Link™ and follow instructions </a:t>
            </a:r>
            <a:endParaRPr lang="en-US" sz="1100" b="0" i="0" u="none" strike="noStrike" kern="1200" cap="none" spc="0" baseline="0" dirty="0">
              <a:solidFill>
                <a:srgbClr val="000000"/>
              </a:solidFill>
              <a:uFillTx/>
              <a:latin typeface="Verdana"/>
            </a:endParaRPr>
          </a:p>
        </p:txBody>
      </p:sp>
      <p:pic>
        <p:nvPicPr>
          <p:cNvPr id="23" name="Picture 22">
            <a:extLst>
              <a:ext uri="{FF2B5EF4-FFF2-40B4-BE49-F238E27FC236}">
                <a16:creationId xmlns:a16="http://schemas.microsoft.com/office/drawing/2014/main" id="{ACE952DA-BAF6-452E-91D7-B96749BF27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034" y="118375"/>
            <a:ext cx="846731" cy="328310"/>
          </a:xfrm>
          <a:prstGeom prst="rect">
            <a:avLst/>
          </a:prstGeom>
        </p:spPr>
      </p:pic>
      <p:sp>
        <p:nvSpPr>
          <p:cNvPr id="31" name="Rectangle 30">
            <a:extLst>
              <a:ext uri="{FF2B5EF4-FFF2-40B4-BE49-F238E27FC236}">
                <a16:creationId xmlns:a16="http://schemas.microsoft.com/office/drawing/2014/main" id="{09F83830-A8A2-4824-8086-04A16683DDB3}"/>
              </a:ext>
            </a:extLst>
          </p:cNvPr>
          <p:cNvSpPr/>
          <p:nvPr/>
        </p:nvSpPr>
        <p:spPr>
          <a:xfrm>
            <a:off x="2530847" y="5373530"/>
            <a:ext cx="2182295" cy="938719"/>
          </a:xfrm>
          <a:prstGeom prst="rect">
            <a:avLst/>
          </a:prstGeom>
        </p:spPr>
        <p:txBody>
          <a:bodyPr wrap="square">
            <a:spAutoFit/>
          </a:bodyPr>
          <a:lstStyle/>
          <a:p>
            <a:r>
              <a:rPr lang="en-US" sz="1100" kern="0" dirty="0">
                <a:solidFill>
                  <a:srgbClr val="000000"/>
                </a:solidFill>
                <a:latin typeface="Verdana"/>
              </a:rPr>
              <a:t>Link CC:</a:t>
            </a:r>
          </a:p>
          <a:p>
            <a:r>
              <a:rPr lang="en-US" sz="1100" kern="0" dirty="0">
                <a:solidFill>
                  <a:srgbClr val="000000"/>
                </a:solidFill>
                <a:latin typeface="Verdana"/>
              </a:rPr>
              <a:t>Go to House control -&gt; Settings -&gt; Wi-Fi and Apps -&gt; App Options -&gt; Amazon Alexa</a:t>
            </a:r>
          </a:p>
        </p:txBody>
      </p:sp>
      <p:pic>
        <p:nvPicPr>
          <p:cNvPr id="32" name="Picture 31">
            <a:extLst>
              <a:ext uri="{FF2B5EF4-FFF2-40B4-BE49-F238E27FC236}">
                <a16:creationId xmlns:a16="http://schemas.microsoft.com/office/drawing/2014/main" id="{911F1E81-27C8-45E6-BF22-E28E50A5B1CD}"/>
              </a:ext>
            </a:extLst>
          </p:cNvPr>
          <p:cNvPicPr>
            <a:picLocks noChangeAspect="1"/>
          </p:cNvPicPr>
          <p:nvPr/>
        </p:nvPicPr>
        <p:blipFill>
          <a:blip r:embed="rId5"/>
          <a:stretch>
            <a:fillRect/>
          </a:stretch>
        </p:blipFill>
        <p:spPr>
          <a:xfrm>
            <a:off x="2446457" y="2297369"/>
            <a:ext cx="1883088" cy="2891286"/>
          </a:xfrm>
          <a:prstGeom prst="rect">
            <a:avLst/>
          </a:prstGeom>
          <a:ln>
            <a:noFill/>
          </a:ln>
          <a:effectLst>
            <a:outerShdw blurRad="292100" dist="139700" dir="2700000" algn="tl" rotWithShape="0">
              <a:srgbClr val="333333">
                <a:alpha val="65000"/>
              </a:srgbClr>
            </a:outerShdw>
          </a:effectLst>
        </p:spPr>
      </p:pic>
      <p:sp>
        <p:nvSpPr>
          <p:cNvPr id="33" name="Rectangle: Rounded Corners 26">
            <a:extLst>
              <a:ext uri="{FF2B5EF4-FFF2-40B4-BE49-F238E27FC236}">
                <a16:creationId xmlns:a16="http://schemas.microsoft.com/office/drawing/2014/main" id="{B2A9B495-1021-4033-B270-82E9308BC6F0}"/>
              </a:ext>
            </a:extLst>
          </p:cNvPr>
          <p:cNvSpPr/>
          <p:nvPr/>
        </p:nvSpPr>
        <p:spPr>
          <a:xfrm>
            <a:off x="3034834" y="4306629"/>
            <a:ext cx="884066" cy="24435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
        <p:nvSpPr>
          <p:cNvPr id="21" name="Title 6">
            <a:extLst>
              <a:ext uri="{FF2B5EF4-FFF2-40B4-BE49-F238E27FC236}">
                <a16:creationId xmlns:a16="http://schemas.microsoft.com/office/drawing/2014/main" id="{4A0604C8-261E-44A6-995A-EF4ADD868441}"/>
              </a:ext>
            </a:extLst>
          </p:cNvPr>
          <p:cNvSpPr txBox="1">
            <a:spLocks noGrp="1"/>
          </p:cNvSpPr>
          <p:nvPr>
            <p:ph type="title"/>
          </p:nvPr>
        </p:nvSpPr>
        <p:spPr>
          <a:xfrm>
            <a:off x="355196" y="545751"/>
            <a:ext cx="8308975" cy="936000"/>
          </a:xfrm>
        </p:spPr>
        <p:txBody>
          <a:bodyPr/>
          <a:lstStyle/>
          <a:p>
            <a:r>
              <a:rPr lang="en-US" altLang="en-US" dirty="0"/>
              <a:t>Connection </a:t>
            </a:r>
            <a:r>
              <a:rPr lang="en-US" dirty="0"/>
              <a:t>Danfoss Link™ with </a:t>
            </a:r>
            <a:r>
              <a:rPr lang="en-US" altLang="en-US" dirty="0"/>
              <a:t>Amazon Alexa </a:t>
            </a:r>
            <a:endParaRPr lang="en-US" dirty="0"/>
          </a:p>
        </p:txBody>
      </p:sp>
      <p:pic>
        <p:nvPicPr>
          <p:cNvPr id="2" name="Picture 1">
            <a:extLst>
              <a:ext uri="{FF2B5EF4-FFF2-40B4-BE49-F238E27FC236}">
                <a16:creationId xmlns:a16="http://schemas.microsoft.com/office/drawing/2014/main" id="{E3E90A40-1A7F-4CBB-90CD-F74873C02936}"/>
              </a:ext>
            </a:extLst>
          </p:cNvPr>
          <p:cNvPicPr>
            <a:picLocks noChangeAspect="1"/>
          </p:cNvPicPr>
          <p:nvPr/>
        </p:nvPicPr>
        <p:blipFill>
          <a:blip r:embed="rId6"/>
          <a:stretch>
            <a:fillRect/>
          </a:stretch>
        </p:blipFill>
        <p:spPr>
          <a:xfrm>
            <a:off x="593777" y="2284623"/>
            <a:ext cx="1486134" cy="3054833"/>
          </a:xfrm>
          <a:prstGeom prst="rect">
            <a:avLst/>
          </a:prstGeom>
        </p:spPr>
      </p:pic>
      <p:sp>
        <p:nvSpPr>
          <p:cNvPr id="22" name="Rectangle 21">
            <a:extLst>
              <a:ext uri="{FF2B5EF4-FFF2-40B4-BE49-F238E27FC236}">
                <a16:creationId xmlns:a16="http://schemas.microsoft.com/office/drawing/2014/main" id="{999D3509-9665-42F8-815C-7CC17A32FADD}"/>
              </a:ext>
            </a:extLst>
          </p:cNvPr>
          <p:cNvSpPr/>
          <p:nvPr/>
        </p:nvSpPr>
        <p:spPr>
          <a:xfrm>
            <a:off x="4936758" y="5408345"/>
            <a:ext cx="1709451" cy="600164"/>
          </a:xfrm>
          <a:prstGeom prst="rect">
            <a:avLst/>
          </a:prstGeom>
        </p:spPr>
        <p:txBody>
          <a:bodyPr wrap="square">
            <a:spAutoFit/>
          </a:bodyPr>
          <a:lstStyle/>
          <a:p>
            <a:r>
              <a:rPr lang="en-US" sz="1100" kern="0" dirty="0">
                <a:solidFill>
                  <a:srgbClr val="000000"/>
                </a:solidFill>
                <a:latin typeface="Verdana"/>
              </a:rPr>
              <a:t>Link CC:</a:t>
            </a:r>
          </a:p>
          <a:p>
            <a:r>
              <a:rPr lang="en-US" sz="1100" kern="0" dirty="0">
                <a:solidFill>
                  <a:srgbClr val="000000"/>
                </a:solidFill>
                <a:latin typeface="Verdana"/>
              </a:rPr>
              <a:t>Check “Enable Amazon Alexa” item </a:t>
            </a:r>
          </a:p>
        </p:txBody>
      </p:sp>
      <p:pic>
        <p:nvPicPr>
          <p:cNvPr id="3" name="Picture 2">
            <a:extLst>
              <a:ext uri="{FF2B5EF4-FFF2-40B4-BE49-F238E27FC236}">
                <a16:creationId xmlns:a16="http://schemas.microsoft.com/office/drawing/2014/main" id="{E4821099-F432-4DEB-899F-9C5B33A60AF1}"/>
              </a:ext>
            </a:extLst>
          </p:cNvPr>
          <p:cNvPicPr>
            <a:picLocks noChangeAspect="1"/>
          </p:cNvPicPr>
          <p:nvPr/>
        </p:nvPicPr>
        <p:blipFill>
          <a:blip r:embed="rId7"/>
          <a:stretch>
            <a:fillRect/>
          </a:stretch>
        </p:blipFill>
        <p:spPr>
          <a:xfrm>
            <a:off x="4729201" y="2297369"/>
            <a:ext cx="1883088" cy="2891286"/>
          </a:xfrm>
          <a:prstGeom prst="rect">
            <a:avLst/>
          </a:prstGeom>
        </p:spPr>
      </p:pic>
      <p:pic>
        <p:nvPicPr>
          <p:cNvPr id="4" name="Picture 3">
            <a:extLst>
              <a:ext uri="{FF2B5EF4-FFF2-40B4-BE49-F238E27FC236}">
                <a16:creationId xmlns:a16="http://schemas.microsoft.com/office/drawing/2014/main" id="{1957BA93-1A2B-434D-83FE-7C3E4E45A3F2}"/>
              </a:ext>
            </a:extLst>
          </p:cNvPr>
          <p:cNvPicPr>
            <a:picLocks noChangeAspect="1"/>
          </p:cNvPicPr>
          <p:nvPr/>
        </p:nvPicPr>
        <p:blipFill>
          <a:blip r:embed="rId8"/>
          <a:stretch>
            <a:fillRect/>
          </a:stretch>
        </p:blipFill>
        <p:spPr>
          <a:xfrm>
            <a:off x="6963040" y="2297369"/>
            <a:ext cx="1883088" cy="2891286"/>
          </a:xfrm>
          <a:prstGeom prst="rect">
            <a:avLst/>
          </a:prstGeom>
        </p:spPr>
      </p:pic>
      <p:sp>
        <p:nvSpPr>
          <p:cNvPr id="30" name="Rectangle 29">
            <a:extLst>
              <a:ext uri="{FF2B5EF4-FFF2-40B4-BE49-F238E27FC236}">
                <a16:creationId xmlns:a16="http://schemas.microsoft.com/office/drawing/2014/main" id="{6F6E9608-CC61-445C-8599-E74EB3E9F32C}"/>
              </a:ext>
            </a:extLst>
          </p:cNvPr>
          <p:cNvSpPr/>
          <p:nvPr/>
        </p:nvSpPr>
        <p:spPr>
          <a:xfrm>
            <a:off x="6902437" y="5408345"/>
            <a:ext cx="2004293" cy="600164"/>
          </a:xfrm>
          <a:prstGeom prst="rect">
            <a:avLst/>
          </a:prstGeom>
        </p:spPr>
        <p:txBody>
          <a:bodyPr wrap="square">
            <a:spAutoFit/>
          </a:bodyPr>
          <a:lstStyle/>
          <a:p>
            <a:r>
              <a:rPr lang="en-US" sz="1100" kern="0" dirty="0">
                <a:solidFill>
                  <a:srgbClr val="000000"/>
                </a:solidFill>
              </a:rPr>
              <a:t>Link CC:</a:t>
            </a:r>
          </a:p>
          <a:p>
            <a:r>
              <a:rPr lang="en-US" sz="1100" kern="0" dirty="0">
                <a:solidFill>
                  <a:srgbClr val="000000"/>
                </a:solidFill>
                <a:latin typeface="Verdana"/>
              </a:rPr>
              <a:t>Read through and accept the Amazon Alexa EULA</a:t>
            </a:r>
          </a:p>
        </p:txBody>
      </p:sp>
      <p:sp>
        <p:nvSpPr>
          <p:cNvPr id="34" name="Rectangle: Rounded Corners 26">
            <a:extLst>
              <a:ext uri="{FF2B5EF4-FFF2-40B4-BE49-F238E27FC236}">
                <a16:creationId xmlns:a16="http://schemas.microsoft.com/office/drawing/2014/main" id="{9431B22C-53AD-4BEF-A053-1DF7CE47F6A2}"/>
              </a:ext>
            </a:extLst>
          </p:cNvPr>
          <p:cNvSpPr/>
          <p:nvPr/>
        </p:nvSpPr>
        <p:spPr>
          <a:xfrm>
            <a:off x="4713141" y="2554029"/>
            <a:ext cx="364549" cy="24435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E60A1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790448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True"/>
</p:tagLst>
</file>

<file path=ppt/theme/theme1.xml><?xml version="1.0" encoding="utf-8"?>
<a:theme xmlns:a="http://schemas.openxmlformats.org/drawingml/2006/main" name="HS template">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Heating Solutions template</Template>
  <TotalTime>0</TotalTime>
  <Words>1710</Words>
  <Application>Microsoft Office PowerPoint</Application>
  <PresentationFormat>On-screen Show (4:3)</PresentationFormat>
  <Paragraphs>236</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SimHei</vt:lpstr>
      <vt:lpstr>Arial</vt:lpstr>
      <vt:lpstr>Calibri</vt:lpstr>
      <vt:lpstr>Verdana</vt:lpstr>
      <vt:lpstr>HS template</vt:lpstr>
      <vt:lpstr>PowerPoint Presentation</vt:lpstr>
      <vt:lpstr>Good News!</vt:lpstr>
      <vt:lpstr>What is Amazon Alexa?</vt:lpstr>
      <vt:lpstr>First steps</vt:lpstr>
      <vt:lpstr>How do I set it up (Quick Guide)?</vt:lpstr>
      <vt:lpstr>Danfoss Link™   </vt:lpstr>
      <vt:lpstr>Let’s go into compatibility details</vt:lpstr>
      <vt:lpstr>Connection Danfoss Link™ with Amazon Alexa </vt:lpstr>
      <vt:lpstr>Connection Danfoss Link™ with Amazon Alexa </vt:lpstr>
      <vt:lpstr>Connection Danfoss Link™ with Amazon Alexa </vt:lpstr>
      <vt:lpstr>Connection Danfoss Link™ with Amazon Alexa </vt:lpstr>
      <vt:lpstr>PowerPoint Presentation</vt:lpstr>
      <vt:lpstr>Frequently Asked Questions (FAQ)</vt:lpstr>
      <vt:lpstr>Danfoss Link™ &amp; Amazon Alexa</vt:lpstr>
      <vt:lpstr>Alexa App: temperature displayed in Fahrenheit units. How can I change this?  </vt:lpstr>
      <vt:lpstr>What voice commands can I use to control my Danfoss Link™ and thermostats with Alexa? </vt:lpstr>
      <vt:lpstr>Amazon Echo does not support my native language, can I use the integration anyway?    </vt:lpstr>
      <vt:lpstr>Things to try </vt:lpstr>
      <vt:lpstr>Does my Danfoss Link™ CC and my Amazon Echo need to be on the same Wi-Fi network?   </vt:lpstr>
      <vt:lpstr>Alexa is saying “Sorry, device (Danfoss Link™ CC) is not responding.” What should I do?      </vt:lpstr>
      <vt:lpstr>Alexa is saying “Sorry, which room did you mean?” What should I do? Recommended room names.        </vt:lpstr>
      <vt:lpstr>Policy       </vt:lpstr>
      <vt:lpstr>Questions and answers (meeting participants) </vt:lpstr>
      <vt:lpstr>Questions and answers (meeting participants)     </vt:lpstr>
      <vt:lpstr>Questions and answers (meeting participants)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2017-05-15T08:24:27Z</dcterms:created>
  <dcterms:modified xsi:type="dcterms:W3CDTF">2018-11-30T11:01:12Z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ies>
</file>